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93" r:id="rId3"/>
    <p:sldId id="474" r:id="rId4"/>
    <p:sldId id="259" r:id="rId5"/>
    <p:sldId id="261" r:id="rId6"/>
    <p:sldId id="400" r:id="rId7"/>
    <p:sldId id="414" r:id="rId8"/>
    <p:sldId id="377" r:id="rId9"/>
    <p:sldId id="378" r:id="rId10"/>
    <p:sldId id="379" r:id="rId11"/>
    <p:sldId id="399" r:id="rId12"/>
    <p:sldId id="338" r:id="rId13"/>
    <p:sldId id="268" r:id="rId14"/>
    <p:sldId id="465" r:id="rId15"/>
    <p:sldId id="472" r:id="rId16"/>
    <p:sldId id="456" r:id="rId17"/>
    <p:sldId id="403" r:id="rId18"/>
    <p:sldId id="461" r:id="rId19"/>
    <p:sldId id="449" r:id="rId20"/>
    <p:sldId id="264" r:id="rId21"/>
    <p:sldId id="265" r:id="rId22"/>
    <p:sldId id="295" r:id="rId23"/>
    <p:sldId id="384" r:id="rId24"/>
    <p:sldId id="473" r:id="rId25"/>
    <p:sldId id="25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31"/>
    <p:restoredTop sz="93519"/>
  </p:normalViewPr>
  <p:slideViewPr>
    <p:cSldViewPr snapToGrid="0" snapToObjects="1">
      <p:cViewPr varScale="1">
        <p:scale>
          <a:sx n="123" d="100"/>
          <a:sy n="123" d="100"/>
        </p:scale>
        <p:origin x="4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3593A6-CBF5-F949-B3D8-78107D37263C}" type="datetimeFigureOut">
              <a:rPr lang="en-US" smtClean="0"/>
              <a:t>4/7/20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55CE82-12CE-1C44-9652-B32CE8720BD6}" type="slidenum">
              <a:rPr lang="en-US" smtClean="0"/>
              <a:t>‹#›</a:t>
            </a:fld>
            <a:endParaRPr lang="en-US"/>
          </a:p>
        </p:txBody>
      </p:sp>
    </p:spTree>
    <p:extLst>
      <p:ext uri="{BB962C8B-B14F-4D97-AF65-F5344CB8AC3E}">
        <p14:creationId xmlns:p14="http://schemas.microsoft.com/office/powerpoint/2010/main" val="737291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edium.com/@dmccreary/a-taxonomy-of-graph-use-cases-2ba34618cf78"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25613" y="630238"/>
            <a:ext cx="3559175" cy="2003425"/>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2</a:t>
            </a:fld>
            <a:endParaRPr lang="en-US" dirty="0"/>
          </a:p>
        </p:txBody>
      </p:sp>
    </p:spTree>
    <p:extLst>
      <p:ext uri="{BB962C8B-B14F-4D97-AF65-F5344CB8AC3E}">
        <p14:creationId xmlns:p14="http://schemas.microsoft.com/office/powerpoint/2010/main" val="1878830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https://medium.com/@dmccreary/a-taxonomy-of-graph-use-cases-2ba34618cf78</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17</a:t>
            </a:fld>
            <a:endParaRPr lang="en-US"/>
          </a:p>
        </p:txBody>
      </p:sp>
    </p:spTree>
    <p:extLst>
      <p:ext uri="{BB962C8B-B14F-4D97-AF65-F5344CB8AC3E}">
        <p14:creationId xmlns:p14="http://schemas.microsoft.com/office/powerpoint/2010/main" val="1880912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Explainable AI is a key </a:t>
            </a:r>
          </a:p>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https://</a:t>
            </a:r>
            <a:r>
              <a:rPr lang="en-US" sz="1800" dirty="0" err="1">
                <a:solidFill>
                  <a:schemeClr val="bg1">
                    <a:lumMod val="65000"/>
                  </a:schemeClr>
                </a:solidFill>
              </a:rPr>
              <a:t>www.darpa.mil</a:t>
            </a:r>
            <a:r>
              <a:rPr lang="en-US" sz="1800" dirty="0">
                <a:solidFill>
                  <a:schemeClr val="bg1">
                    <a:lumMod val="65000"/>
                  </a:schemeClr>
                </a:solidFill>
              </a:rPr>
              <a:t>/program/explainable-artificial-intelligence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B1AA27-3892-4360-B986-D6B124C22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925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UMLS – Unified Medical Language System</a:t>
            </a:r>
          </a:p>
        </p:txBody>
      </p:sp>
      <p:sp>
        <p:nvSpPr>
          <p:cNvPr id="4" name="Slide Number Placeholder 3"/>
          <p:cNvSpPr>
            <a:spLocks noGrp="1"/>
          </p:cNvSpPr>
          <p:nvPr>
            <p:ph type="sldNum" sz="quarter" idx="5"/>
          </p:nvPr>
        </p:nvSpPr>
        <p:spPr/>
        <p:txBody>
          <a:bodyPr/>
          <a:lstStyle/>
          <a:p>
            <a:fld id="{B755CE82-12CE-1C44-9652-B32CE8720BD6}" type="slidenum">
              <a:rPr lang="en-US" smtClean="0"/>
              <a:t>22</a:t>
            </a:fld>
            <a:endParaRPr lang="en-US"/>
          </a:p>
        </p:txBody>
      </p:sp>
    </p:spTree>
    <p:extLst>
      <p:ext uri="{BB962C8B-B14F-4D97-AF65-F5344CB8AC3E}">
        <p14:creationId xmlns:p14="http://schemas.microsoft.com/office/powerpoint/2010/main" val="2875509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a:t>
            </a:r>
          </a:p>
        </p:txBody>
      </p:sp>
      <p:sp>
        <p:nvSpPr>
          <p:cNvPr id="4" name="Slide Number Placeholder 3"/>
          <p:cNvSpPr>
            <a:spLocks noGrp="1"/>
          </p:cNvSpPr>
          <p:nvPr>
            <p:ph type="sldNum" sz="quarter" idx="10"/>
          </p:nvPr>
        </p:nvSpPr>
        <p:spPr/>
        <p:txBody>
          <a:bodyPr/>
          <a:lstStyle/>
          <a:p>
            <a:fld id="{71B1AA27-3892-4360-B986-D6B124C223BF}" type="slidenum">
              <a:rPr lang="en-US" smtClean="0"/>
              <a:t>23</a:t>
            </a:fld>
            <a:endParaRPr lang="en-US"/>
          </a:p>
        </p:txBody>
      </p:sp>
    </p:spTree>
    <p:extLst>
      <p:ext uri="{BB962C8B-B14F-4D97-AF65-F5344CB8AC3E}">
        <p14:creationId xmlns:p14="http://schemas.microsoft.com/office/powerpoint/2010/main" val="1447602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six</a:t>
            </a:r>
            <a:r>
              <a:rPr lang="en-US" baseline="0" dirty="0"/>
              <a:t> main database architecture patterns.  Graph is just one of these six </a:t>
            </a:r>
            <a:r>
              <a:rPr lang="mr-IN" baseline="0" dirty="0"/>
              <a:t>–</a:t>
            </a:r>
            <a:r>
              <a:rPr lang="en-US" baseline="0" dirty="0"/>
              <a:t> but closely related to documents.</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a:t>
            </a:fld>
            <a:endParaRPr lang="en-US"/>
          </a:p>
        </p:txBody>
      </p:sp>
    </p:spTree>
    <p:extLst>
      <p:ext uri="{BB962C8B-B14F-4D97-AF65-F5344CB8AC3E}">
        <p14:creationId xmlns:p14="http://schemas.microsoft.com/office/powerpoint/2010/main" val="165855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talking a bit about what a graph database is, and why they have advantages over some of the more familiar relational databases.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we talk about relation databases, we’re talking about storing information in a tabular form.  Technically, this is called a row store because they are highly optimized for storing uniform rows of data.  By uniform we mean that every row has the same set of properties with the same datatypes for each of these properties.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we want to connect that information to another type, such as, office locations, we have to a) hope that connection pathway exists, and b) use JOINs to link them together.  As we start to ask more complex questions from our data, and in turn, require more joins, it can become expensive, slow, and operationally complex.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Graphs, on the other hand, take a radically different approach.  Instead of rows and columns and tables, information is represented simply as “things” and “relationships”.  Things on the graph can, and should be, of a variety of types, e.g. Employee, Location, etc., and the relationships tell us how these things are connected to each other.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Not only do graphs allow us to model our information in a way that better resembles the natural world, but the ability to connect different kinds of information in a graph can be anywhere from 1000 to 1M times faster; drastically reducing the barrier to entry on our complex business questions.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B755CE82-12CE-1C44-9652-B32CE8720BD6}" type="slidenum">
              <a:rPr lang="en-US" smtClean="0"/>
              <a:t>6</a:t>
            </a:fld>
            <a:endParaRPr lang="en-US"/>
          </a:p>
        </p:txBody>
      </p:sp>
    </p:spTree>
    <p:extLst>
      <p:ext uri="{BB962C8B-B14F-4D97-AF65-F5344CB8AC3E}">
        <p14:creationId xmlns:p14="http://schemas.microsoft.com/office/powerpoint/2010/main" val="167572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best way to understand how graph databases are different is using a metaphor.  We call this metaphor the “Neighbor Walk” metaphor.  It has proven very helpful for people that are trying to understand the performance differences between relational joins and a graph traversal.</a:t>
            </a:r>
          </a:p>
          <a:p>
            <a:endParaRPr lang="en-US" dirty="0"/>
          </a:p>
          <a:p>
            <a:r>
              <a:rPr lang="en-US" dirty="0"/>
              <a:t>Let’s say you want to walk out your front door and over to your neighbor’s house.  You open the door, point you body to the neighbor’s house and walk over there.  Pretty simple.  Since your houses are adjacent this is the logical way to do it. </a:t>
            </a:r>
          </a:p>
        </p:txBody>
      </p:sp>
      <p:sp>
        <p:nvSpPr>
          <p:cNvPr id="4" name="Slide Number Placeholder 3"/>
          <p:cNvSpPr>
            <a:spLocks noGrp="1"/>
          </p:cNvSpPr>
          <p:nvPr>
            <p:ph type="sldNum" sz="quarter" idx="10"/>
          </p:nvPr>
        </p:nvSpPr>
        <p:spPr/>
        <p:txBody>
          <a:bodyPr/>
          <a:lstStyle/>
          <a:p>
            <a:fld id="{71B1AA27-3892-4360-B986-D6B124C223BF}" type="slidenum">
              <a:rPr lang="en-US" smtClean="0"/>
              <a:t>8</a:t>
            </a:fld>
            <a:endParaRPr lang="en-US"/>
          </a:p>
        </p:txBody>
      </p:sp>
    </p:spTree>
    <p:extLst>
      <p:ext uri="{BB962C8B-B14F-4D97-AF65-F5344CB8AC3E}">
        <p14:creationId xmlns:p14="http://schemas.microsoft.com/office/powerpoint/2010/main" val="2588568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graph “logical model” for this.  You might have a vertex for your house, a relationships called LIVES_NEXT_TO as a pre-calculated relationship to your neighbor’s house.</a:t>
            </a:r>
          </a:p>
        </p:txBody>
      </p:sp>
      <p:sp>
        <p:nvSpPr>
          <p:cNvPr id="4" name="Slide Number Placeholder 3"/>
          <p:cNvSpPr>
            <a:spLocks noGrp="1"/>
          </p:cNvSpPr>
          <p:nvPr>
            <p:ph type="sldNum" sz="quarter" idx="10"/>
          </p:nvPr>
        </p:nvSpPr>
        <p:spPr/>
        <p:txBody>
          <a:bodyPr/>
          <a:lstStyle/>
          <a:p>
            <a:fld id="{71B1AA27-3892-4360-B986-D6B124C223BF}" type="slidenum">
              <a:rPr lang="en-US" smtClean="0"/>
              <a:t>9</a:t>
            </a:fld>
            <a:endParaRPr lang="en-US"/>
          </a:p>
        </p:txBody>
      </p:sp>
    </p:spTree>
    <p:extLst>
      <p:ext uri="{BB962C8B-B14F-4D97-AF65-F5344CB8AC3E}">
        <p14:creationId xmlns:p14="http://schemas.microsoft.com/office/powerpoint/2010/main" val="3461095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613" b="0" i="0" kern="1200" dirty="0">
                <a:solidFill>
                  <a:schemeClr val="tx1"/>
                </a:solidFill>
                <a:effectLst/>
                <a:latin typeface="+mn-lt"/>
                <a:ea typeface="+mn-ea"/>
                <a:cs typeface="+mn-cs"/>
              </a:rPr>
              <a:t>Here are the steps that are reflective of how a relational databases does joins</a:t>
            </a:r>
          </a:p>
          <a:p>
            <a:pPr marL="342900" indent="-342900">
              <a:buFont typeface="+mj-lt"/>
              <a:buAutoNum type="arabicPeriod"/>
            </a:pPr>
            <a:r>
              <a:rPr lang="en-US" sz="1613" b="0" i="0" kern="1200" dirty="0">
                <a:solidFill>
                  <a:schemeClr val="tx1"/>
                </a:solidFill>
                <a:effectLst/>
                <a:latin typeface="+mn-lt"/>
                <a:ea typeface="+mn-ea"/>
                <a:cs typeface="+mn-cs"/>
              </a:rPr>
              <a:t>Walk out the door</a:t>
            </a:r>
          </a:p>
          <a:p>
            <a:pPr marL="342900" indent="-342900">
              <a:buFont typeface="+mj-lt"/>
              <a:buAutoNum type="arabicPeriod"/>
            </a:pPr>
            <a:r>
              <a:rPr lang="en-US" sz="1613" b="0" i="0" kern="1200" dirty="0">
                <a:solidFill>
                  <a:schemeClr val="tx1"/>
                </a:solidFill>
                <a:effectLst/>
                <a:latin typeface="+mn-lt"/>
                <a:ea typeface="+mn-ea"/>
                <a:cs typeface="+mn-cs"/>
              </a:rPr>
              <a:t>Walk downtown to the DMV where they have a service that tells you how to get to your neighbor’s house</a:t>
            </a:r>
          </a:p>
          <a:p>
            <a:pPr marL="342900" indent="-342900">
              <a:buFont typeface="+mj-lt"/>
              <a:buAutoNum type="arabicPeriod"/>
            </a:pPr>
            <a:r>
              <a:rPr lang="en-US" sz="1613" b="0" i="0" kern="1200" dirty="0">
                <a:solidFill>
                  <a:schemeClr val="tx1"/>
                </a:solidFill>
                <a:effectLst/>
                <a:latin typeface="+mn-lt"/>
                <a:ea typeface="+mn-ea"/>
                <a:cs typeface="+mn-cs"/>
              </a:rPr>
              <a:t>When you get to the DMV you take a number</a:t>
            </a:r>
          </a:p>
          <a:p>
            <a:pPr marL="342900" indent="-342900">
              <a:buFont typeface="+mj-lt"/>
              <a:buAutoNum type="arabicPeriod"/>
            </a:pPr>
            <a:r>
              <a:rPr lang="en-US" sz="1613" b="0" i="0" kern="1200" dirty="0">
                <a:solidFill>
                  <a:schemeClr val="tx1"/>
                </a:solidFill>
                <a:effectLst/>
                <a:latin typeface="+mn-lt"/>
                <a:ea typeface="+mn-ea"/>
                <a:cs typeface="+mn-cs"/>
              </a:rPr>
              <a:t>When your number comes up you get called by a search agent</a:t>
            </a:r>
          </a:p>
          <a:p>
            <a:pPr marL="342900" indent="-342900">
              <a:buFont typeface="+mj-lt"/>
              <a:buAutoNum type="arabicPeriod"/>
            </a:pPr>
            <a:r>
              <a:rPr lang="en-US" sz="1613" b="0" i="0" kern="1200" dirty="0">
                <a:solidFill>
                  <a:schemeClr val="tx1"/>
                </a:solidFill>
                <a:effectLst/>
                <a:latin typeface="+mn-lt"/>
                <a:ea typeface="+mn-ea"/>
                <a:cs typeface="+mn-cs"/>
              </a:rPr>
              <a:t>You give your neighbors name to the DMV search agent</a:t>
            </a:r>
          </a:p>
          <a:p>
            <a:pPr marL="342900" indent="-342900">
              <a:buFont typeface="+mj-lt"/>
              <a:buAutoNum type="arabicPeriod"/>
            </a:pPr>
            <a:r>
              <a:rPr lang="en-US" sz="1613" b="0" i="0" kern="1200" dirty="0">
                <a:solidFill>
                  <a:schemeClr val="tx1"/>
                </a:solidFill>
                <a:effectLst/>
                <a:latin typeface="+mn-lt"/>
                <a:ea typeface="+mn-ea"/>
                <a:cs typeface="+mn-cs"/>
              </a:rPr>
              <a:t>The search agent at the DMV has a list of all the people in your town sorted by their address (called the index). They search the list (using a binary search algorithm) and they finally give you the GPS coordinates of your neighbor’s house.</a:t>
            </a:r>
          </a:p>
          <a:p>
            <a:pPr marL="342900" indent="-342900">
              <a:buFont typeface="+mj-lt"/>
              <a:buAutoNum type="arabicPeriod"/>
            </a:pPr>
            <a:r>
              <a:rPr lang="en-US" sz="1613" b="0" i="0" kern="1200" dirty="0">
                <a:solidFill>
                  <a:schemeClr val="tx1"/>
                </a:solidFill>
                <a:effectLst/>
                <a:latin typeface="+mn-lt"/>
                <a:ea typeface="+mn-ea"/>
                <a:cs typeface="+mn-cs"/>
              </a:rPr>
              <a:t>You take these GPS coordinates, enter them them into your GPS tracker and follow the directions to Ann’s house.</a:t>
            </a:r>
          </a:p>
          <a:p>
            <a:pPr marL="0" indent="0">
              <a:buFont typeface="+mj-lt"/>
              <a:buNone/>
            </a:pPr>
            <a:endParaRPr lang="en-US" sz="1613" b="0" i="0" kern="1200" dirty="0">
              <a:solidFill>
                <a:schemeClr val="tx1"/>
              </a:solidFill>
              <a:effectLst/>
              <a:latin typeface="+mn-lt"/>
              <a:ea typeface="+mn-ea"/>
              <a:cs typeface="+mn-cs"/>
            </a:endParaRPr>
          </a:p>
          <a:p>
            <a:pPr marL="0" indent="0">
              <a:buFont typeface="+mj-lt"/>
              <a:buNone/>
            </a:pPr>
            <a:r>
              <a:rPr lang="en-US" sz="1613" b="0" i="0" kern="1200" dirty="0">
                <a:solidFill>
                  <a:schemeClr val="tx1"/>
                </a:solidFill>
                <a:effectLst/>
                <a:latin typeface="+mn-lt"/>
                <a:ea typeface="+mn-ea"/>
                <a:cs typeface="+mn-cs"/>
              </a:rPr>
              <a:t>Now granted the metaphor is not perfect.  The speedup really depends on how many rows each table has.  However, this </a:t>
            </a:r>
            <a:r>
              <a:rPr lang="en-US" sz="1613" b="0" i="0" kern="1200" dirty="0" err="1">
                <a:solidFill>
                  <a:schemeClr val="tx1"/>
                </a:solidFill>
                <a:effectLst/>
                <a:latin typeface="+mn-lt"/>
                <a:ea typeface="+mn-ea"/>
                <a:cs typeface="+mn-cs"/>
              </a:rPr>
              <a:t>metaphore</a:t>
            </a:r>
            <a:r>
              <a:rPr lang="en-US" sz="1613" b="0" i="0" kern="1200" dirty="0">
                <a:solidFill>
                  <a:schemeClr val="tx1"/>
                </a:solidFill>
                <a:effectLst/>
                <a:latin typeface="+mn-lt"/>
                <a:ea typeface="+mn-ea"/>
                <a:cs typeface="+mn-cs"/>
              </a:rPr>
              <a:t> helps you remember that sometimes </a:t>
            </a:r>
            <a:r>
              <a:rPr lang="en-US" sz="1613" b="1" i="0" kern="1200" dirty="0">
                <a:solidFill>
                  <a:schemeClr val="tx1"/>
                </a:solidFill>
                <a:effectLst/>
                <a:latin typeface="+mn-lt"/>
                <a:ea typeface="+mn-ea"/>
                <a:cs typeface="+mn-cs"/>
              </a:rPr>
              <a:t>directly</a:t>
            </a:r>
            <a:r>
              <a:rPr lang="en-US" sz="1613" b="0" i="0" kern="1200" dirty="0">
                <a:solidFill>
                  <a:schemeClr val="tx1"/>
                </a:solidFill>
                <a:effectLst/>
                <a:latin typeface="+mn-lt"/>
                <a:ea typeface="+mn-ea"/>
                <a:cs typeface="+mn-cs"/>
              </a:rPr>
              <a:t> addressing a memory location that is </a:t>
            </a:r>
            <a:r>
              <a:rPr lang="en-US" sz="1613" b="1" i="0" kern="1200" dirty="0">
                <a:solidFill>
                  <a:schemeClr val="tx1"/>
                </a:solidFill>
                <a:effectLst/>
                <a:latin typeface="+mn-lt"/>
                <a:ea typeface="+mn-ea"/>
                <a:cs typeface="+mn-cs"/>
              </a:rPr>
              <a:t>pre-calculated</a:t>
            </a:r>
            <a:r>
              <a:rPr lang="en-US" sz="1613" b="0" i="0" kern="1200" dirty="0">
                <a:solidFill>
                  <a:schemeClr val="tx1"/>
                </a:solidFill>
                <a:effectLst/>
                <a:latin typeface="+mn-lt"/>
                <a:ea typeface="+mn-ea"/>
                <a:cs typeface="+mn-cs"/>
              </a:rPr>
              <a:t> for you at load time can sometimes be </a:t>
            </a:r>
            <a:r>
              <a:rPr lang="en-US" sz="1613" b="1" i="0" kern="1200" dirty="0">
                <a:solidFill>
                  <a:schemeClr val="tx1"/>
                </a:solidFill>
                <a:effectLst/>
                <a:latin typeface="+mn-lt"/>
                <a:ea typeface="+mn-ea"/>
                <a:cs typeface="+mn-cs"/>
              </a:rPr>
              <a:t>three orders of magnitude </a:t>
            </a:r>
            <a:r>
              <a:rPr lang="en-US" sz="1613" b="0" i="0" kern="1200" dirty="0">
                <a:solidFill>
                  <a:schemeClr val="tx1"/>
                </a:solidFill>
                <a:effectLst/>
                <a:latin typeface="+mn-lt"/>
                <a:ea typeface="+mn-ea"/>
                <a:cs typeface="+mn-cs"/>
              </a:rPr>
              <a:t>faster than searching for something every time you need to access it.  RDBMS systems try to minimize this search time by doing clever things like caching.  However the more data you have the longer the searches take.</a:t>
            </a:r>
            <a:br>
              <a:rPr lang="en-US" sz="1613" b="0" i="0" kern="1200" dirty="0">
                <a:solidFill>
                  <a:schemeClr val="tx1"/>
                </a:solidFill>
                <a:effectLst/>
                <a:latin typeface="+mn-lt"/>
                <a:ea typeface="+mn-ea"/>
                <a:cs typeface="+mn-cs"/>
              </a:rPr>
            </a:br>
            <a:br>
              <a:rPr lang="en-US" sz="1613" b="0" i="0" kern="1200" dirty="0">
                <a:solidFill>
                  <a:schemeClr val="tx1"/>
                </a:solidFill>
                <a:effectLst/>
                <a:latin typeface="+mn-lt"/>
                <a:ea typeface="+mn-ea"/>
                <a:cs typeface="+mn-cs"/>
              </a:rPr>
            </a:br>
            <a:r>
              <a:rPr lang="en-US" sz="1613" b="0" i="0" kern="1200" dirty="0">
                <a:solidFill>
                  <a:schemeClr val="tx1"/>
                </a:solidFill>
                <a:effectLst/>
                <a:latin typeface="+mn-lt"/>
                <a:ea typeface="+mn-ea"/>
                <a:cs typeface="+mn-cs"/>
              </a:rPr>
              <a:t>Direct memory access will always be faster than doing a search!</a:t>
            </a:r>
          </a:p>
          <a:p>
            <a:endParaRPr lang="en-US" dirty="0"/>
          </a:p>
          <a:p>
            <a:r>
              <a:rPr lang="en-US" dirty="0"/>
              <a:t>Now lets also look at some different architectures than a single node graph.</a:t>
            </a:r>
            <a:br>
              <a:rPr lang="en-US" dirty="0"/>
            </a:b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10</a:t>
            </a:fld>
            <a:endParaRPr lang="en-US"/>
          </a:p>
        </p:txBody>
      </p:sp>
    </p:spTree>
    <p:extLst>
      <p:ext uri="{BB962C8B-B14F-4D97-AF65-F5344CB8AC3E}">
        <p14:creationId xmlns:p14="http://schemas.microsoft.com/office/powerpoint/2010/main" val="72824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http://</a:t>
            </a:r>
            <a:r>
              <a:rPr lang="en-US" dirty="0" err="1"/>
              <a:t>www.mkbergman.com</a:t>
            </a:r>
            <a:r>
              <a:rPr lang="en-US" dirty="0"/>
              <a:t>/852/the-open-world-assumption-elephant-in-the-room/</a:t>
            </a:r>
          </a:p>
        </p:txBody>
      </p:sp>
      <p:sp>
        <p:nvSpPr>
          <p:cNvPr id="4" name="Slide Number Placeholder 3"/>
          <p:cNvSpPr>
            <a:spLocks noGrp="1"/>
          </p:cNvSpPr>
          <p:nvPr>
            <p:ph type="sldNum" sz="quarter" idx="10"/>
          </p:nvPr>
        </p:nvSpPr>
        <p:spPr/>
        <p:txBody>
          <a:bodyPr/>
          <a:lstStyle/>
          <a:p>
            <a:fld id="{B755CE82-12CE-1C44-9652-B32CE8720BD6}" type="slidenum">
              <a:rPr lang="en-US" smtClean="0"/>
              <a:t>11</a:t>
            </a:fld>
            <a:endParaRPr lang="en-US"/>
          </a:p>
        </p:txBody>
      </p:sp>
    </p:spTree>
    <p:extLst>
      <p:ext uri="{BB962C8B-B14F-4D97-AF65-F5344CB8AC3E}">
        <p14:creationId xmlns:p14="http://schemas.microsoft.com/office/powerpoint/2010/main" val="297114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into some of the reasons that organizations are moving toward knowledge graphs as ways to connect and reuse data.  The structure we used to describe this system is called the Knowledge Triangle or sometimes the DIKW Pyramid.  It is a triangle with Data at the bottom, Information at one level up, connected Knowledge (in the form of a graph) at the third level and Wisdom at the top.</a:t>
            </a:r>
          </a:p>
          <a:p>
            <a:endParaRPr lang="en-US" dirty="0"/>
          </a:p>
          <a:p>
            <a:r>
              <a:rPr lang="en-US" dirty="0"/>
              <a:t>In most systems, </a:t>
            </a:r>
            <a:r>
              <a:rPr lang="en-US" b="1" dirty="0"/>
              <a:t>Data</a:t>
            </a:r>
            <a:r>
              <a:rPr lang="en-US" dirty="0"/>
              <a:t> comes from external sources the form if low-level binary and numeric codes.  For example this might be a table-by-table dump from a RDBMS system into a set of CSV files.  However, the metadata that describes these codes is often not transmitted with the data.  So it is difficult to figure out what the codes mean.  At the Data level it is expensive and time consuming to find the meaning of data.  We call this semantically poor data.</a:t>
            </a:r>
          </a:p>
          <a:p>
            <a:endParaRPr lang="en-US" dirty="0"/>
          </a:p>
          <a:p>
            <a:r>
              <a:rPr lang="en-US" dirty="0"/>
              <a:t>Some information might be stored at a higher level – we call this the </a:t>
            </a:r>
            <a:r>
              <a:rPr lang="en-US" b="1" dirty="0"/>
              <a:t>Information</a:t>
            </a:r>
            <a:r>
              <a:rPr lang="en-US" dirty="0"/>
              <a:t> level.  At this level we clearly identify the nouns in the data.  We find the people, places and things.  But these things may not be connected together.</a:t>
            </a:r>
          </a:p>
          <a:p>
            <a:r>
              <a:rPr lang="en-US" dirty="0"/>
              <a:t>JSON and XML files are good choices to transmit information because they send labels with the data. </a:t>
            </a:r>
          </a:p>
          <a:p>
            <a:endParaRPr lang="en-US" dirty="0"/>
          </a:p>
          <a:p>
            <a:r>
              <a:rPr lang="en-US" dirty="0"/>
              <a:t>The next higher level is the </a:t>
            </a:r>
            <a:r>
              <a:rPr lang="en-US" b="1" dirty="0"/>
              <a:t>Knowledge</a:t>
            </a:r>
            <a:r>
              <a:rPr lang="en-US" dirty="0"/>
              <a:t> level.  Knowledge is Information that is put in the right context – it is connected to other concepts.  The Knowledge level allows us to focus on large patterns that stretch across multiple domains.  We can move between Providers, Claims, Services and Members by doing queries over our graph.</a:t>
            </a:r>
          </a:p>
          <a:p>
            <a:endParaRPr lang="en-US" dirty="0"/>
          </a:p>
          <a:p>
            <a:r>
              <a:rPr lang="en-US" dirty="0"/>
              <a:t>The Wisdom is the layer most strongly associated with AI.  When we think of going to the top of the mountain and we ask the Gurus for advice, we are asking them to apply their knowledge to our specific problem.  We are asking them to transfer knowledge to our context.</a:t>
            </a:r>
          </a:p>
        </p:txBody>
      </p:sp>
      <p:sp>
        <p:nvSpPr>
          <p:cNvPr id="4" name="Slide Number Placeholder 3"/>
          <p:cNvSpPr>
            <a:spLocks noGrp="1"/>
          </p:cNvSpPr>
          <p:nvPr>
            <p:ph type="sldNum" sz="quarter" idx="10"/>
          </p:nvPr>
        </p:nvSpPr>
        <p:spPr/>
        <p:txBody>
          <a:bodyPr/>
          <a:lstStyle/>
          <a:p>
            <a:fld id="{71B1AA27-3892-4360-B986-D6B124C223BF}" type="slidenum">
              <a:rPr lang="en-US" smtClean="0"/>
              <a:t>12</a:t>
            </a:fld>
            <a:endParaRPr lang="en-US"/>
          </a:p>
        </p:txBody>
      </p:sp>
    </p:spTree>
    <p:extLst>
      <p:ext uri="{BB962C8B-B14F-4D97-AF65-F5344CB8AC3E}">
        <p14:creationId xmlns:p14="http://schemas.microsoft.com/office/powerpoint/2010/main" val="3405976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careful how you use brain metaphors.  The brain has a much different architecture than an enterprise knowledge graph.  The degree of a EKG is typically around 10, not 10,000.  Relationships in the brain are active and both enrich and suppress signals between neurons.</a:t>
            </a:r>
          </a:p>
        </p:txBody>
      </p:sp>
      <p:sp>
        <p:nvSpPr>
          <p:cNvPr id="4" name="Slide Number Placeholder 3"/>
          <p:cNvSpPr>
            <a:spLocks noGrp="1"/>
          </p:cNvSpPr>
          <p:nvPr>
            <p:ph type="sldNum" sz="quarter" idx="5"/>
          </p:nvPr>
        </p:nvSpPr>
        <p:spPr/>
        <p:txBody>
          <a:bodyPr/>
          <a:lstStyle/>
          <a:p>
            <a:fld id="{71B1AA27-3892-4360-B986-D6B124C223BF}" type="slidenum">
              <a:rPr lang="en-US" smtClean="0"/>
              <a:t>14</a:t>
            </a:fld>
            <a:endParaRPr lang="en-US"/>
          </a:p>
        </p:txBody>
      </p:sp>
    </p:spTree>
    <p:extLst>
      <p:ext uri="{BB962C8B-B14F-4D97-AF65-F5344CB8AC3E}">
        <p14:creationId xmlns:p14="http://schemas.microsoft.com/office/powerpoint/2010/main" val="1214213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1437" name="Straight Connector 1436">
            <a:extLst>
              <a:ext uri="{FF2B5EF4-FFF2-40B4-BE49-F238E27FC236}">
                <a16:creationId xmlns:a16="http://schemas.microsoft.com/office/drawing/2014/main" id="{3627CAE9-0203-E34B-9BBE-929DFC604DDE}"/>
              </a:ext>
            </a:extLst>
          </p:cNvPr>
          <p:cNvCxnSpPr>
            <a:cxnSpLocks/>
            <a:stCxn id="150" idx="0"/>
            <a:endCxn id="25" idx="4"/>
          </p:cNvCxnSpPr>
          <p:nvPr userDrawn="1"/>
        </p:nvCxnSpPr>
        <p:spPr>
          <a:xfrm flipH="1" flipV="1">
            <a:off x="2979637" y="4765617"/>
            <a:ext cx="274638" cy="8400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23" name="Group 1422">
            <a:extLst>
              <a:ext uri="{FF2B5EF4-FFF2-40B4-BE49-F238E27FC236}">
                <a16:creationId xmlns:a16="http://schemas.microsoft.com/office/drawing/2014/main" id="{20731DB1-AB72-4944-BD7B-28FA367B9F4A}"/>
              </a:ext>
            </a:extLst>
          </p:cNvPr>
          <p:cNvGrpSpPr/>
          <p:nvPr userDrawn="1"/>
        </p:nvGrpSpPr>
        <p:grpSpPr>
          <a:xfrm>
            <a:off x="407064" y="141230"/>
            <a:ext cx="11570011" cy="6450012"/>
            <a:chOff x="414238" y="160185"/>
            <a:chExt cx="11570011" cy="6450012"/>
          </a:xfrm>
        </p:grpSpPr>
        <p:sp>
          <p:nvSpPr>
            <p:cNvPr id="7" name="Oval 6"/>
            <p:cNvSpPr/>
            <p:nvPr userDrawn="1"/>
          </p:nvSpPr>
          <p:spPr>
            <a:xfrm>
              <a:off x="4910861" y="17968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Oval 7"/>
            <p:cNvSpPr/>
            <p:nvPr userDrawn="1"/>
          </p:nvSpPr>
          <p:spPr>
            <a:xfrm>
              <a:off x="4072661" y="24826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Oval 8"/>
            <p:cNvSpPr/>
            <p:nvPr userDrawn="1"/>
          </p:nvSpPr>
          <p:spPr>
            <a:xfrm>
              <a:off x="4987061" y="26350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Oval 9"/>
            <p:cNvSpPr/>
            <p:nvPr userDrawn="1"/>
          </p:nvSpPr>
          <p:spPr>
            <a:xfrm>
              <a:off x="3386861" y="21016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Oval 10"/>
            <p:cNvSpPr/>
            <p:nvPr userDrawn="1"/>
          </p:nvSpPr>
          <p:spPr>
            <a:xfrm>
              <a:off x="4225061" y="31684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Oval 11"/>
            <p:cNvSpPr/>
            <p:nvPr userDrawn="1"/>
          </p:nvSpPr>
          <p:spPr>
            <a:xfrm>
              <a:off x="3158261" y="28636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Oval 12"/>
            <p:cNvSpPr/>
            <p:nvPr userDrawn="1"/>
          </p:nvSpPr>
          <p:spPr>
            <a:xfrm>
              <a:off x="5520461" y="31621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 name="Straight Connector 13"/>
            <p:cNvCxnSpPr>
              <a:stCxn id="12" idx="5"/>
              <a:endCxn id="10" idx="1"/>
            </p:cNvCxnSpPr>
            <p:nvPr userDrawn="1"/>
          </p:nvCxnSpPr>
          <p:spPr>
            <a:xfrm>
              <a:off x="3517036" y="2231872"/>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4" idx="6"/>
              <a:endCxn id="10" idx="3"/>
            </p:cNvCxnSpPr>
            <p:nvPr userDrawn="1"/>
          </p:nvCxnSpPr>
          <p:spPr>
            <a:xfrm flipV="1">
              <a:off x="3310661" y="2612872"/>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7"/>
              <a:endCxn id="9" idx="3"/>
            </p:cNvCxnSpPr>
            <p:nvPr userDrawn="1"/>
          </p:nvCxnSpPr>
          <p:spPr>
            <a:xfrm flipV="1">
              <a:off x="4202836" y="1927072"/>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0" idx="4"/>
              <a:endCxn id="13" idx="0"/>
            </p:cNvCxnSpPr>
            <p:nvPr userDrawn="1"/>
          </p:nvCxnSpPr>
          <p:spPr>
            <a:xfrm>
              <a:off x="4148861" y="2635097"/>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0" idx="6"/>
              <a:endCxn id="11" idx="2"/>
            </p:cNvCxnSpPr>
            <p:nvPr userDrawn="1"/>
          </p:nvCxnSpPr>
          <p:spPr>
            <a:xfrm>
              <a:off x="4225061" y="2558897"/>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5" idx="1"/>
              <a:endCxn id="11" idx="5"/>
            </p:cNvCxnSpPr>
            <p:nvPr userDrawn="1"/>
          </p:nvCxnSpPr>
          <p:spPr>
            <a:xfrm flipH="1" flipV="1">
              <a:off x="5117236" y="2765272"/>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2"/>
              <a:endCxn id="13" idx="6"/>
            </p:cNvCxnSpPr>
            <p:nvPr userDrawn="1"/>
          </p:nvCxnSpPr>
          <p:spPr>
            <a:xfrm flipH="1">
              <a:off x="4377461" y="3238347"/>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p:cNvSpPr/>
            <p:nvPr userDrawn="1"/>
          </p:nvSpPr>
          <p:spPr>
            <a:xfrm>
              <a:off x="3596411" y="326057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Oval 21"/>
            <p:cNvSpPr/>
            <p:nvPr userDrawn="1"/>
          </p:nvSpPr>
          <p:spPr>
            <a:xfrm>
              <a:off x="2758211" y="394637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Oval 22"/>
            <p:cNvSpPr/>
            <p:nvPr userDrawn="1"/>
          </p:nvSpPr>
          <p:spPr>
            <a:xfrm>
              <a:off x="3672611" y="409877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Oval 23"/>
            <p:cNvSpPr/>
            <p:nvPr userDrawn="1"/>
          </p:nvSpPr>
          <p:spPr>
            <a:xfrm>
              <a:off x="2072411" y="356537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Oval 24"/>
            <p:cNvSpPr/>
            <p:nvPr userDrawn="1"/>
          </p:nvSpPr>
          <p:spPr>
            <a:xfrm>
              <a:off x="2910611" y="46321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Oval 25"/>
            <p:cNvSpPr/>
            <p:nvPr userDrawn="1"/>
          </p:nvSpPr>
          <p:spPr>
            <a:xfrm>
              <a:off x="1843811" y="43273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Oval 26"/>
            <p:cNvSpPr/>
            <p:nvPr userDrawn="1"/>
          </p:nvSpPr>
          <p:spPr>
            <a:xfrm>
              <a:off x="4206011" y="46258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8" name="Straight Connector 27"/>
            <p:cNvCxnSpPr>
              <a:stCxn id="41" idx="5"/>
              <a:endCxn id="39" idx="1"/>
            </p:cNvCxnSpPr>
            <p:nvPr userDrawn="1"/>
          </p:nvCxnSpPr>
          <p:spPr>
            <a:xfrm>
              <a:off x="2202586" y="3695547"/>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43" idx="6"/>
              <a:endCxn id="39" idx="3"/>
            </p:cNvCxnSpPr>
            <p:nvPr userDrawn="1"/>
          </p:nvCxnSpPr>
          <p:spPr>
            <a:xfrm flipV="1">
              <a:off x="1996211" y="4076547"/>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9" idx="7"/>
              <a:endCxn id="38" idx="3"/>
            </p:cNvCxnSpPr>
            <p:nvPr userDrawn="1"/>
          </p:nvCxnSpPr>
          <p:spPr>
            <a:xfrm flipV="1">
              <a:off x="2888386" y="3390747"/>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39" idx="4"/>
              <a:endCxn id="42" idx="0"/>
            </p:cNvCxnSpPr>
            <p:nvPr userDrawn="1"/>
          </p:nvCxnSpPr>
          <p:spPr>
            <a:xfrm>
              <a:off x="2834411" y="4098772"/>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39" idx="6"/>
              <a:endCxn id="40" idx="2"/>
            </p:cNvCxnSpPr>
            <p:nvPr userDrawn="1"/>
          </p:nvCxnSpPr>
          <p:spPr>
            <a:xfrm>
              <a:off x="2910611" y="4022572"/>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4" idx="1"/>
              <a:endCxn id="40" idx="5"/>
            </p:cNvCxnSpPr>
            <p:nvPr userDrawn="1"/>
          </p:nvCxnSpPr>
          <p:spPr>
            <a:xfrm flipH="1" flipV="1">
              <a:off x="3802786" y="4228947"/>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4" idx="2"/>
              <a:endCxn id="42" idx="6"/>
            </p:cNvCxnSpPr>
            <p:nvPr userDrawn="1"/>
          </p:nvCxnSpPr>
          <p:spPr>
            <a:xfrm flipH="1">
              <a:off x="3063011" y="4702022"/>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6" idx="6"/>
              <a:endCxn id="13" idx="2"/>
            </p:cNvCxnSpPr>
            <p:nvPr userDrawn="1"/>
          </p:nvCxnSpPr>
          <p:spPr>
            <a:xfrm flipV="1">
              <a:off x="3748811" y="3244697"/>
              <a:ext cx="476250" cy="920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8" idx="7"/>
              <a:endCxn id="13" idx="3"/>
            </p:cNvCxnSpPr>
            <p:nvPr userDrawn="1"/>
          </p:nvCxnSpPr>
          <p:spPr>
            <a:xfrm flipV="1">
              <a:off x="3802786" y="3298672"/>
              <a:ext cx="444500" cy="8223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8" idx="6"/>
              <a:endCxn id="59" idx="2"/>
            </p:cNvCxnSpPr>
            <p:nvPr userDrawn="1"/>
          </p:nvCxnSpPr>
          <p:spPr>
            <a:xfrm>
              <a:off x="3825011" y="4174972"/>
              <a:ext cx="739775" cy="1603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Oval 37"/>
            <p:cNvSpPr/>
            <p:nvPr userDrawn="1"/>
          </p:nvSpPr>
          <p:spPr>
            <a:xfrm>
              <a:off x="4564786" y="425911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Oval 38"/>
            <p:cNvSpPr/>
            <p:nvPr userDrawn="1"/>
          </p:nvSpPr>
          <p:spPr>
            <a:xfrm>
              <a:off x="7901711" y="18667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Oval 39"/>
            <p:cNvSpPr/>
            <p:nvPr userDrawn="1"/>
          </p:nvSpPr>
          <p:spPr>
            <a:xfrm>
              <a:off x="7063511" y="25525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Oval 40"/>
            <p:cNvSpPr/>
            <p:nvPr userDrawn="1"/>
          </p:nvSpPr>
          <p:spPr>
            <a:xfrm>
              <a:off x="7977911" y="27049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2" name="Oval 41"/>
            <p:cNvSpPr/>
            <p:nvPr userDrawn="1"/>
          </p:nvSpPr>
          <p:spPr>
            <a:xfrm>
              <a:off x="6377711" y="21715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 name="Oval 42"/>
            <p:cNvSpPr/>
            <p:nvPr userDrawn="1"/>
          </p:nvSpPr>
          <p:spPr>
            <a:xfrm>
              <a:off x="7215911" y="32383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4" name="Oval 43"/>
            <p:cNvSpPr/>
            <p:nvPr userDrawn="1"/>
          </p:nvSpPr>
          <p:spPr>
            <a:xfrm>
              <a:off x="6149111" y="29335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5" name="Oval 44"/>
            <p:cNvSpPr/>
            <p:nvPr userDrawn="1"/>
          </p:nvSpPr>
          <p:spPr>
            <a:xfrm>
              <a:off x="8511311" y="32319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46" name="Straight Connector 45"/>
            <p:cNvCxnSpPr>
              <a:stCxn id="66" idx="5"/>
              <a:endCxn id="64" idx="1"/>
            </p:cNvCxnSpPr>
            <p:nvPr userDrawn="1"/>
          </p:nvCxnSpPr>
          <p:spPr>
            <a:xfrm>
              <a:off x="6507886" y="2301722"/>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68" idx="6"/>
              <a:endCxn id="64" idx="3"/>
            </p:cNvCxnSpPr>
            <p:nvPr userDrawn="1"/>
          </p:nvCxnSpPr>
          <p:spPr>
            <a:xfrm flipV="1">
              <a:off x="6301511" y="2682722"/>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64" idx="7"/>
              <a:endCxn id="63" idx="3"/>
            </p:cNvCxnSpPr>
            <p:nvPr userDrawn="1"/>
          </p:nvCxnSpPr>
          <p:spPr>
            <a:xfrm flipV="1">
              <a:off x="7193686" y="1996922"/>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64" idx="4"/>
              <a:endCxn id="67" idx="0"/>
            </p:cNvCxnSpPr>
            <p:nvPr userDrawn="1"/>
          </p:nvCxnSpPr>
          <p:spPr>
            <a:xfrm>
              <a:off x="7139711" y="2704947"/>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64" idx="6"/>
              <a:endCxn id="65" idx="2"/>
            </p:cNvCxnSpPr>
            <p:nvPr userDrawn="1"/>
          </p:nvCxnSpPr>
          <p:spPr>
            <a:xfrm>
              <a:off x="7215911" y="2628747"/>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69" idx="1"/>
              <a:endCxn id="65" idx="5"/>
            </p:cNvCxnSpPr>
            <p:nvPr userDrawn="1"/>
          </p:nvCxnSpPr>
          <p:spPr>
            <a:xfrm flipH="1" flipV="1">
              <a:off x="8108086" y="2835122"/>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69" idx="2"/>
              <a:endCxn id="67" idx="6"/>
            </p:cNvCxnSpPr>
            <p:nvPr userDrawn="1"/>
          </p:nvCxnSpPr>
          <p:spPr>
            <a:xfrm flipH="1">
              <a:off x="7368311" y="3308197"/>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Oval 52"/>
            <p:cNvSpPr/>
            <p:nvPr userDrawn="1"/>
          </p:nvSpPr>
          <p:spPr>
            <a:xfrm>
              <a:off x="6587261" y="33304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4" name="Oval 53"/>
            <p:cNvSpPr/>
            <p:nvPr userDrawn="1"/>
          </p:nvSpPr>
          <p:spPr>
            <a:xfrm>
              <a:off x="5749061" y="40162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5" name="Oval 54"/>
            <p:cNvSpPr/>
            <p:nvPr userDrawn="1"/>
          </p:nvSpPr>
          <p:spPr>
            <a:xfrm>
              <a:off x="6663461" y="41686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6" name="Oval 55"/>
            <p:cNvSpPr/>
            <p:nvPr userDrawn="1"/>
          </p:nvSpPr>
          <p:spPr>
            <a:xfrm>
              <a:off x="5063261" y="36352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 name="Oval 56"/>
            <p:cNvSpPr/>
            <p:nvPr userDrawn="1"/>
          </p:nvSpPr>
          <p:spPr>
            <a:xfrm>
              <a:off x="6115430" y="44797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8" name="Oval 57"/>
            <p:cNvSpPr/>
            <p:nvPr userDrawn="1"/>
          </p:nvSpPr>
          <p:spPr>
            <a:xfrm>
              <a:off x="4993411" y="45496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9" name="Oval 58"/>
            <p:cNvSpPr/>
            <p:nvPr userDrawn="1"/>
          </p:nvSpPr>
          <p:spPr>
            <a:xfrm>
              <a:off x="7196861" y="46956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0" name="Straight Connector 59"/>
            <p:cNvCxnSpPr/>
            <p:nvPr userDrawn="1"/>
          </p:nvCxnSpPr>
          <p:spPr>
            <a:xfrm>
              <a:off x="5193436" y="3765397"/>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80" idx="7"/>
              <a:endCxn id="76" idx="2"/>
            </p:cNvCxnSpPr>
            <p:nvPr userDrawn="1"/>
          </p:nvCxnSpPr>
          <p:spPr>
            <a:xfrm flipV="1">
              <a:off x="5123493" y="4092422"/>
              <a:ext cx="625568" cy="47951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endCxn id="92" idx="3"/>
            </p:cNvCxnSpPr>
            <p:nvPr userDrawn="1"/>
          </p:nvCxnSpPr>
          <p:spPr>
            <a:xfrm flipV="1">
              <a:off x="5879236" y="3460597"/>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76" idx="5"/>
              <a:endCxn id="79" idx="1"/>
            </p:cNvCxnSpPr>
            <p:nvPr userDrawn="1"/>
          </p:nvCxnSpPr>
          <p:spPr>
            <a:xfrm>
              <a:off x="5879143" y="4146304"/>
              <a:ext cx="258605" cy="3557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5901461" y="4092422"/>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flipH="1" flipV="1">
              <a:off x="6793636" y="4298797"/>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endCxn id="79" idx="5"/>
            </p:cNvCxnSpPr>
            <p:nvPr userDrawn="1"/>
          </p:nvCxnSpPr>
          <p:spPr>
            <a:xfrm flipH="1" flipV="1">
              <a:off x="6245512" y="4609854"/>
              <a:ext cx="951350" cy="16201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90" idx="6"/>
              <a:endCxn id="67" idx="2"/>
            </p:cNvCxnSpPr>
            <p:nvPr userDrawn="1"/>
          </p:nvCxnSpPr>
          <p:spPr>
            <a:xfrm flipV="1">
              <a:off x="6739661" y="3314547"/>
              <a:ext cx="476250" cy="920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92" idx="7"/>
              <a:endCxn id="67" idx="3"/>
            </p:cNvCxnSpPr>
            <p:nvPr userDrawn="1"/>
          </p:nvCxnSpPr>
          <p:spPr>
            <a:xfrm flipV="1">
              <a:off x="6793636" y="3368522"/>
              <a:ext cx="444500" cy="8223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92" idx="6"/>
            </p:cNvCxnSpPr>
            <p:nvPr userDrawn="1"/>
          </p:nvCxnSpPr>
          <p:spPr>
            <a:xfrm>
              <a:off x="6815861" y="4244822"/>
              <a:ext cx="739775" cy="1603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0" name="Oval 69"/>
            <p:cNvSpPr/>
            <p:nvPr userDrawn="1"/>
          </p:nvSpPr>
          <p:spPr>
            <a:xfrm>
              <a:off x="7555636" y="432896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71" name="Straight Connector 70"/>
            <p:cNvCxnSpPr>
              <a:stCxn id="80" idx="1"/>
              <a:endCxn id="59" idx="5"/>
            </p:cNvCxnSpPr>
            <p:nvPr userDrawn="1"/>
          </p:nvCxnSpPr>
          <p:spPr>
            <a:xfrm flipH="1" flipV="1">
              <a:off x="4694961" y="4389285"/>
              <a:ext cx="320675" cy="18256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78" idx="7"/>
              <a:endCxn id="15" idx="4"/>
            </p:cNvCxnSpPr>
            <p:nvPr userDrawn="1"/>
          </p:nvCxnSpPr>
          <p:spPr>
            <a:xfrm flipV="1">
              <a:off x="5193436" y="3314547"/>
              <a:ext cx="403225" cy="3429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6" idx="0"/>
              <a:endCxn id="66" idx="4"/>
            </p:cNvCxnSpPr>
            <p:nvPr userDrawn="1"/>
          </p:nvCxnSpPr>
          <p:spPr>
            <a:xfrm flipV="1">
              <a:off x="5825261" y="3085947"/>
              <a:ext cx="400050" cy="9302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endCxn id="65" idx="5"/>
            </p:cNvCxnSpPr>
            <p:nvPr userDrawn="1"/>
          </p:nvCxnSpPr>
          <p:spPr>
            <a:xfrm flipH="1" flipV="1">
              <a:off x="7346086" y="3368522"/>
              <a:ext cx="561975" cy="4667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5" name="Oval 74"/>
            <p:cNvSpPr/>
            <p:nvPr userDrawn="1"/>
          </p:nvSpPr>
          <p:spPr>
            <a:xfrm>
              <a:off x="7885836" y="38130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6" name="Oval 75"/>
            <p:cNvSpPr/>
            <p:nvPr userDrawn="1"/>
          </p:nvSpPr>
          <p:spPr>
            <a:xfrm>
              <a:off x="10502036" y="13873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7" name="Oval 76"/>
            <p:cNvSpPr/>
            <p:nvPr userDrawn="1"/>
          </p:nvSpPr>
          <p:spPr>
            <a:xfrm>
              <a:off x="9663836" y="20731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8" name="Oval 77"/>
            <p:cNvSpPr/>
            <p:nvPr userDrawn="1"/>
          </p:nvSpPr>
          <p:spPr>
            <a:xfrm>
              <a:off x="10578236" y="22255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9" name="Oval 78"/>
            <p:cNvSpPr/>
            <p:nvPr userDrawn="1"/>
          </p:nvSpPr>
          <p:spPr>
            <a:xfrm>
              <a:off x="8978036" y="16921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0" name="Oval 79"/>
            <p:cNvSpPr/>
            <p:nvPr userDrawn="1"/>
          </p:nvSpPr>
          <p:spPr>
            <a:xfrm>
              <a:off x="9816236" y="27589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 name="Oval 80"/>
            <p:cNvSpPr/>
            <p:nvPr userDrawn="1"/>
          </p:nvSpPr>
          <p:spPr>
            <a:xfrm>
              <a:off x="8749436" y="24541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2" name="Oval 81"/>
            <p:cNvSpPr/>
            <p:nvPr userDrawn="1"/>
          </p:nvSpPr>
          <p:spPr>
            <a:xfrm>
              <a:off x="11111636" y="27525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83" name="Straight Connector 82"/>
            <p:cNvCxnSpPr/>
            <p:nvPr userDrawn="1"/>
          </p:nvCxnSpPr>
          <p:spPr>
            <a:xfrm>
              <a:off x="9108211" y="1822297"/>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flipV="1">
              <a:off x="8901836" y="2203297"/>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flipV="1">
              <a:off x="9794011" y="1517497"/>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9740036" y="2225522"/>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9793918" y="2203204"/>
              <a:ext cx="784318" cy="9851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flipH="1" flipV="1">
              <a:off x="10708411" y="2355697"/>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flipH="1">
              <a:off x="9968636" y="2828772"/>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0" name="Oval 89"/>
            <p:cNvSpPr/>
            <p:nvPr userDrawn="1"/>
          </p:nvSpPr>
          <p:spPr>
            <a:xfrm>
              <a:off x="9187586" y="28509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1" name="Straight Connector 90"/>
            <p:cNvCxnSpPr/>
            <p:nvPr userDrawn="1"/>
          </p:nvCxnSpPr>
          <p:spPr>
            <a:xfrm flipV="1">
              <a:off x="9339986" y="2835122"/>
              <a:ext cx="476250" cy="920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63" idx="6"/>
            </p:cNvCxnSpPr>
            <p:nvPr userDrawn="1"/>
          </p:nvCxnSpPr>
          <p:spPr>
            <a:xfrm flipH="1">
              <a:off x="8130311" y="2584297"/>
              <a:ext cx="641350" cy="196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3" name="Oval 92"/>
            <p:cNvSpPr/>
            <p:nvPr userDrawn="1"/>
          </p:nvSpPr>
          <p:spPr>
            <a:xfrm>
              <a:off x="10708411" y="32542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4" name="Oval 93"/>
            <p:cNvSpPr/>
            <p:nvPr userDrawn="1"/>
          </p:nvSpPr>
          <p:spPr>
            <a:xfrm>
              <a:off x="9870211" y="39400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5" name="Oval 94"/>
            <p:cNvSpPr/>
            <p:nvPr userDrawn="1"/>
          </p:nvSpPr>
          <p:spPr>
            <a:xfrm>
              <a:off x="10784611" y="40924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Oval 95"/>
            <p:cNvSpPr/>
            <p:nvPr userDrawn="1"/>
          </p:nvSpPr>
          <p:spPr>
            <a:xfrm>
              <a:off x="9184411" y="35590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 name="Oval 96"/>
            <p:cNvSpPr/>
            <p:nvPr userDrawn="1"/>
          </p:nvSpPr>
          <p:spPr>
            <a:xfrm>
              <a:off x="10022611" y="46258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 name="Oval 97"/>
            <p:cNvSpPr/>
            <p:nvPr userDrawn="1"/>
          </p:nvSpPr>
          <p:spPr>
            <a:xfrm>
              <a:off x="8955811" y="43210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9" name="Oval 98"/>
            <p:cNvSpPr/>
            <p:nvPr userDrawn="1"/>
          </p:nvSpPr>
          <p:spPr>
            <a:xfrm>
              <a:off x="11318011" y="46194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00" name="Straight Connector 99"/>
            <p:cNvCxnSpPr/>
            <p:nvPr userDrawn="1"/>
          </p:nvCxnSpPr>
          <p:spPr>
            <a:xfrm>
              <a:off x="9314586" y="3689197"/>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flipV="1">
              <a:off x="9108211" y="4070197"/>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flipV="1">
              <a:off x="10000386" y="3384397"/>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9946411" y="4092422"/>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a:xfrm>
              <a:off x="10022611" y="4016222"/>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flipH="1" flipV="1">
              <a:off x="10914786" y="4222597"/>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flipH="1">
              <a:off x="10175011" y="4695672"/>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7" name="Oval 106"/>
            <p:cNvSpPr/>
            <p:nvPr userDrawn="1"/>
          </p:nvSpPr>
          <p:spPr>
            <a:xfrm>
              <a:off x="9393961" y="47178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08" name="Straight Connector 107"/>
            <p:cNvCxnSpPr/>
            <p:nvPr userDrawn="1"/>
          </p:nvCxnSpPr>
          <p:spPr>
            <a:xfrm flipV="1">
              <a:off x="9546361" y="4702022"/>
              <a:ext cx="476250" cy="920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flipV="1">
              <a:off x="9314586" y="2889097"/>
              <a:ext cx="523875" cy="6921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flipH="1" flipV="1">
              <a:off x="9892436" y="2911322"/>
              <a:ext cx="53975" cy="10287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flipV="1">
              <a:off x="8689111" y="3689197"/>
              <a:ext cx="517525" cy="2952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2" name="Oval 111"/>
            <p:cNvSpPr/>
            <p:nvPr userDrawn="1"/>
          </p:nvSpPr>
          <p:spPr>
            <a:xfrm>
              <a:off x="8558936" y="39622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3" name="Oval 112"/>
            <p:cNvSpPr/>
            <p:nvPr userDrawn="1"/>
          </p:nvSpPr>
          <p:spPr>
            <a:xfrm>
              <a:off x="10959236" y="36891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14" name="Straight Connector 113"/>
            <p:cNvCxnSpPr/>
            <p:nvPr userDrawn="1"/>
          </p:nvCxnSpPr>
          <p:spPr>
            <a:xfrm flipV="1">
              <a:off x="10022611" y="3765397"/>
              <a:ext cx="936625" cy="2508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Oval 114"/>
            <p:cNvSpPr/>
            <p:nvPr userDrawn="1"/>
          </p:nvSpPr>
          <p:spPr>
            <a:xfrm>
              <a:off x="3451949" y="4094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6" name="Oval 115"/>
            <p:cNvSpPr/>
            <p:nvPr userDrawn="1"/>
          </p:nvSpPr>
          <p:spPr>
            <a:xfrm>
              <a:off x="2613749" y="10952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Oval 116"/>
            <p:cNvSpPr/>
            <p:nvPr userDrawn="1"/>
          </p:nvSpPr>
          <p:spPr>
            <a:xfrm>
              <a:off x="3528149" y="12476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Oval 117"/>
            <p:cNvSpPr/>
            <p:nvPr userDrawn="1"/>
          </p:nvSpPr>
          <p:spPr>
            <a:xfrm>
              <a:off x="1927949" y="7142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Oval 118"/>
            <p:cNvSpPr/>
            <p:nvPr userDrawn="1"/>
          </p:nvSpPr>
          <p:spPr>
            <a:xfrm>
              <a:off x="2766149" y="17810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 name="Oval 119"/>
            <p:cNvSpPr/>
            <p:nvPr userDrawn="1"/>
          </p:nvSpPr>
          <p:spPr>
            <a:xfrm>
              <a:off x="1699349" y="14762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1" name="Oval 120"/>
            <p:cNvSpPr/>
            <p:nvPr userDrawn="1"/>
          </p:nvSpPr>
          <p:spPr>
            <a:xfrm>
              <a:off x="4061549" y="17746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2" name="Straight Connector 121"/>
            <p:cNvCxnSpPr/>
            <p:nvPr userDrawn="1"/>
          </p:nvCxnSpPr>
          <p:spPr>
            <a:xfrm>
              <a:off x="2058124" y="844397"/>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flipV="1">
              <a:off x="1851749" y="1225397"/>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flipV="1">
              <a:off x="2743924" y="539597"/>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2689949" y="1247622"/>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2766149" y="1171422"/>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flipH="1" flipV="1">
              <a:off x="3658324" y="1377797"/>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flipH="1">
              <a:off x="2918549" y="1850872"/>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flipH="1" flipV="1">
              <a:off x="1829524" y="1606397"/>
              <a:ext cx="290512" cy="2825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Oval 129"/>
            <p:cNvSpPr/>
            <p:nvPr userDrawn="1"/>
          </p:nvSpPr>
          <p:spPr>
            <a:xfrm>
              <a:off x="2097811" y="18667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31" name="Straight Connector 130"/>
            <p:cNvCxnSpPr>
              <a:stCxn id="218" idx="3"/>
            </p:cNvCxnSpPr>
            <p:nvPr userDrawn="1"/>
          </p:nvCxnSpPr>
          <p:spPr>
            <a:xfrm flipH="1">
              <a:off x="3658231" y="653183"/>
              <a:ext cx="1158267" cy="61675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2" name="Oval 131"/>
            <p:cNvSpPr/>
            <p:nvPr userDrawn="1"/>
          </p:nvSpPr>
          <p:spPr>
            <a:xfrm>
              <a:off x="7812811" y="16018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Oval 132"/>
            <p:cNvSpPr/>
            <p:nvPr userDrawn="1"/>
          </p:nvSpPr>
          <p:spPr>
            <a:xfrm>
              <a:off x="6974611" y="84598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Oval 133"/>
            <p:cNvSpPr/>
            <p:nvPr userDrawn="1"/>
          </p:nvSpPr>
          <p:spPr>
            <a:xfrm>
              <a:off x="7889011" y="99838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5" name="Oval 134"/>
            <p:cNvSpPr/>
            <p:nvPr userDrawn="1"/>
          </p:nvSpPr>
          <p:spPr>
            <a:xfrm>
              <a:off x="6288811" y="46498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6" name="Oval 135"/>
            <p:cNvSpPr/>
            <p:nvPr userDrawn="1"/>
          </p:nvSpPr>
          <p:spPr>
            <a:xfrm>
              <a:off x="7127011" y="153178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Oval 136"/>
            <p:cNvSpPr/>
            <p:nvPr userDrawn="1"/>
          </p:nvSpPr>
          <p:spPr>
            <a:xfrm>
              <a:off x="6060211" y="122698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8" name="Oval 137"/>
            <p:cNvSpPr/>
            <p:nvPr userDrawn="1"/>
          </p:nvSpPr>
          <p:spPr>
            <a:xfrm>
              <a:off x="8422411" y="152543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39" name="Straight Connector 138"/>
            <p:cNvCxnSpPr/>
            <p:nvPr userDrawn="1"/>
          </p:nvCxnSpPr>
          <p:spPr>
            <a:xfrm>
              <a:off x="6418986" y="595160"/>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flipV="1">
              <a:off x="6212611" y="976160"/>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flipV="1">
              <a:off x="7104786" y="290360"/>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7050811" y="998385"/>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7127011" y="922185"/>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flipH="1" flipV="1">
              <a:off x="8019186" y="1128560"/>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flipH="1">
              <a:off x="7279411" y="1601635"/>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flipH="1" flipV="1">
              <a:off x="6190386" y="1357160"/>
              <a:ext cx="290513" cy="2825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7" name="Oval 146"/>
            <p:cNvSpPr/>
            <p:nvPr userDrawn="1"/>
          </p:nvSpPr>
          <p:spPr>
            <a:xfrm>
              <a:off x="6458674" y="161751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Oval 147"/>
            <p:cNvSpPr/>
            <p:nvPr userDrawn="1"/>
          </p:nvSpPr>
          <p:spPr>
            <a:xfrm>
              <a:off x="9435236" y="63688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9" name="Oval 148"/>
            <p:cNvSpPr/>
            <p:nvPr userDrawn="1"/>
          </p:nvSpPr>
          <p:spPr>
            <a:xfrm>
              <a:off x="3762240" y="519573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0" name="Oval 149"/>
            <p:cNvSpPr/>
            <p:nvPr userDrawn="1"/>
          </p:nvSpPr>
          <p:spPr>
            <a:xfrm>
              <a:off x="3185249" y="5624574"/>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Oval 150"/>
            <p:cNvSpPr/>
            <p:nvPr userDrawn="1"/>
          </p:nvSpPr>
          <p:spPr>
            <a:xfrm>
              <a:off x="3985349" y="59243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Oval 151"/>
            <p:cNvSpPr/>
            <p:nvPr userDrawn="1"/>
          </p:nvSpPr>
          <p:spPr>
            <a:xfrm>
              <a:off x="2559827" y="5088993"/>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Oval 152"/>
            <p:cNvSpPr/>
            <p:nvPr userDrawn="1"/>
          </p:nvSpPr>
          <p:spPr>
            <a:xfrm>
              <a:off x="1909622" y="5521171"/>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54" name="Straight Connector 153"/>
            <p:cNvCxnSpPr>
              <a:cxnSpLocks/>
              <a:stCxn id="152" idx="5"/>
              <a:endCxn id="150" idx="1"/>
            </p:cNvCxnSpPr>
            <p:nvPr userDrawn="1"/>
          </p:nvCxnSpPr>
          <p:spPr>
            <a:xfrm>
              <a:off x="2689909" y="5219075"/>
              <a:ext cx="517658" cy="42781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a:stCxn id="153" idx="6"/>
              <a:endCxn id="150" idx="2"/>
            </p:cNvCxnSpPr>
            <p:nvPr userDrawn="1"/>
          </p:nvCxnSpPr>
          <p:spPr>
            <a:xfrm>
              <a:off x="2062022" y="5597371"/>
              <a:ext cx="1123227" cy="10340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a:stCxn id="150" idx="7"/>
            </p:cNvCxnSpPr>
            <p:nvPr userDrawn="1"/>
          </p:nvCxnSpPr>
          <p:spPr>
            <a:xfrm flipV="1">
              <a:off x="3315331" y="5325818"/>
              <a:ext cx="469227" cy="32107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a:stCxn id="150" idx="4"/>
              <a:endCxn id="179" idx="0"/>
            </p:cNvCxnSpPr>
            <p:nvPr userDrawn="1"/>
          </p:nvCxnSpPr>
          <p:spPr>
            <a:xfrm>
              <a:off x="3261449" y="5776974"/>
              <a:ext cx="52638" cy="31464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cxnSpLocks/>
              <a:stCxn id="150" idx="5"/>
            </p:cNvCxnSpPr>
            <p:nvPr userDrawn="1"/>
          </p:nvCxnSpPr>
          <p:spPr>
            <a:xfrm>
              <a:off x="3315331" y="5754656"/>
              <a:ext cx="670018" cy="24594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flipH="1" flipV="1">
              <a:off x="4115524" y="6054572"/>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cxnSpLocks/>
              <a:endCxn id="179" idx="6"/>
            </p:cNvCxnSpPr>
            <p:nvPr userDrawn="1"/>
          </p:nvCxnSpPr>
          <p:spPr>
            <a:xfrm flipH="1" flipV="1">
              <a:off x="3390287" y="6167817"/>
              <a:ext cx="1128462" cy="35983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cxnSpLocks/>
              <a:stCxn id="180" idx="2"/>
              <a:endCxn id="153" idx="5"/>
            </p:cNvCxnSpPr>
            <p:nvPr userDrawn="1"/>
          </p:nvCxnSpPr>
          <p:spPr>
            <a:xfrm flipH="1" flipV="1">
              <a:off x="2039704" y="5651253"/>
              <a:ext cx="710670" cy="2019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flipH="1">
              <a:off x="4137749" y="5979960"/>
              <a:ext cx="2379662" cy="2063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3" name="Oval 162"/>
            <p:cNvSpPr/>
            <p:nvPr userDrawn="1"/>
          </p:nvSpPr>
          <p:spPr>
            <a:xfrm>
              <a:off x="8092011" y="4769513"/>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4" name="Oval 163"/>
            <p:cNvSpPr/>
            <p:nvPr userDrawn="1"/>
          </p:nvSpPr>
          <p:spPr>
            <a:xfrm>
              <a:off x="7431811" y="552276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5" name="Oval 164"/>
            <p:cNvSpPr/>
            <p:nvPr userDrawn="1"/>
          </p:nvSpPr>
          <p:spPr>
            <a:xfrm>
              <a:off x="8346211" y="567516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6" name="Oval 165"/>
            <p:cNvSpPr/>
            <p:nvPr userDrawn="1"/>
          </p:nvSpPr>
          <p:spPr>
            <a:xfrm>
              <a:off x="6746011" y="514176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7" name="Oval 166"/>
            <p:cNvSpPr/>
            <p:nvPr userDrawn="1"/>
          </p:nvSpPr>
          <p:spPr>
            <a:xfrm>
              <a:off x="7584211" y="62085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8" name="Oval 167"/>
            <p:cNvSpPr/>
            <p:nvPr userDrawn="1"/>
          </p:nvSpPr>
          <p:spPr>
            <a:xfrm>
              <a:off x="6517411" y="59037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9" name="Oval 168"/>
            <p:cNvSpPr/>
            <p:nvPr userDrawn="1"/>
          </p:nvSpPr>
          <p:spPr>
            <a:xfrm>
              <a:off x="8879611" y="620221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70" name="Straight Connector 169"/>
            <p:cNvCxnSpPr/>
            <p:nvPr userDrawn="1"/>
          </p:nvCxnSpPr>
          <p:spPr>
            <a:xfrm>
              <a:off x="6876186" y="5271935"/>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flipV="1">
              <a:off x="6669811" y="5652935"/>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flipV="1">
              <a:off x="7561986" y="4899595"/>
              <a:ext cx="552343" cy="64539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508011" y="5675160"/>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7584211" y="5598960"/>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flipH="1" flipV="1">
              <a:off x="8476386" y="5805335"/>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flipH="1">
              <a:off x="7736611" y="6278410"/>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flipH="1" flipV="1">
              <a:off x="6647586" y="6033935"/>
              <a:ext cx="290513" cy="2825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Oval 177"/>
            <p:cNvSpPr/>
            <p:nvPr userDrawn="1"/>
          </p:nvSpPr>
          <p:spPr>
            <a:xfrm>
              <a:off x="6915874" y="629428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9" name="Oval 178"/>
            <p:cNvSpPr/>
            <p:nvPr userDrawn="1"/>
          </p:nvSpPr>
          <p:spPr>
            <a:xfrm>
              <a:off x="3237887" y="609161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0" name="Oval 179"/>
            <p:cNvSpPr/>
            <p:nvPr userDrawn="1"/>
          </p:nvSpPr>
          <p:spPr>
            <a:xfrm>
              <a:off x="2750374" y="5776974"/>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1" name="Oval 180"/>
            <p:cNvSpPr/>
            <p:nvPr userDrawn="1"/>
          </p:nvSpPr>
          <p:spPr>
            <a:xfrm>
              <a:off x="4496524" y="64577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2" name="Straight Connector 181"/>
            <p:cNvCxnSpPr/>
            <p:nvPr userDrawn="1"/>
          </p:nvCxnSpPr>
          <p:spPr>
            <a:xfrm flipH="1" flipV="1">
              <a:off x="9009786" y="6332385"/>
              <a:ext cx="425450" cy="1127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endCxn id="81" idx="3"/>
            </p:cNvCxnSpPr>
            <p:nvPr userDrawn="1"/>
          </p:nvCxnSpPr>
          <p:spPr>
            <a:xfrm flipV="1">
              <a:off x="6876186" y="4825847"/>
              <a:ext cx="342900" cy="3381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4" name="Oval 183"/>
            <p:cNvSpPr/>
            <p:nvPr userDrawn="1"/>
          </p:nvSpPr>
          <p:spPr>
            <a:xfrm>
              <a:off x="5088661" y="52036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5" name="Straight Connector 184"/>
            <p:cNvCxnSpPr>
              <a:endCxn id="80" idx="4"/>
            </p:cNvCxnSpPr>
            <p:nvPr userDrawn="1"/>
          </p:nvCxnSpPr>
          <p:spPr>
            <a:xfrm flipH="1" flipV="1">
              <a:off x="5069611" y="4702022"/>
              <a:ext cx="95250" cy="5016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flipV="1">
              <a:off x="4115524" y="5333847"/>
              <a:ext cx="996950" cy="6127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7" name="Oval 186"/>
            <p:cNvSpPr/>
            <p:nvPr userDrawn="1"/>
          </p:nvSpPr>
          <p:spPr>
            <a:xfrm>
              <a:off x="2107336" y="252873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8" name="Oval 187"/>
            <p:cNvSpPr/>
            <p:nvPr userDrawn="1"/>
          </p:nvSpPr>
          <p:spPr>
            <a:xfrm>
              <a:off x="1421536" y="214773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9" name="Oval 188"/>
            <p:cNvSpPr/>
            <p:nvPr userDrawn="1"/>
          </p:nvSpPr>
          <p:spPr>
            <a:xfrm>
              <a:off x="2259736" y="321453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0" name="Oval 189"/>
            <p:cNvSpPr/>
            <p:nvPr userDrawn="1"/>
          </p:nvSpPr>
          <p:spPr>
            <a:xfrm>
              <a:off x="1192936" y="290973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91" name="Straight Connector 190"/>
            <p:cNvCxnSpPr/>
            <p:nvPr userDrawn="1"/>
          </p:nvCxnSpPr>
          <p:spPr>
            <a:xfrm>
              <a:off x="1551711" y="2277910"/>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flipV="1">
              <a:off x="1345336" y="2658910"/>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2183536" y="2681135"/>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flipH="1" flipV="1">
              <a:off x="1323111" y="3039910"/>
              <a:ext cx="290513" cy="2825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5" name="Oval 194"/>
            <p:cNvSpPr/>
            <p:nvPr userDrawn="1"/>
          </p:nvSpPr>
          <p:spPr>
            <a:xfrm>
              <a:off x="1591399" y="33002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6" name="Oval 195"/>
            <p:cNvSpPr/>
            <p:nvPr userDrawn="1"/>
          </p:nvSpPr>
          <p:spPr>
            <a:xfrm>
              <a:off x="9608274" y="5522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7" name="Oval 196"/>
            <p:cNvSpPr/>
            <p:nvPr userDrawn="1"/>
          </p:nvSpPr>
          <p:spPr>
            <a:xfrm>
              <a:off x="8922474" y="1712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8" name="Oval 197"/>
            <p:cNvSpPr/>
            <p:nvPr userDrawn="1"/>
          </p:nvSpPr>
          <p:spPr>
            <a:xfrm>
              <a:off x="9760674" y="12380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9" name="Oval 198"/>
            <p:cNvSpPr/>
            <p:nvPr userDrawn="1"/>
          </p:nvSpPr>
          <p:spPr>
            <a:xfrm>
              <a:off x="8693874" y="9332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00" name="Straight Connector 199"/>
            <p:cNvCxnSpPr/>
            <p:nvPr userDrawn="1"/>
          </p:nvCxnSpPr>
          <p:spPr>
            <a:xfrm>
              <a:off x="9052649" y="301472"/>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flipV="1">
              <a:off x="8846274" y="682472"/>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9684474" y="704697"/>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flipH="1" flipV="1">
              <a:off x="8824049" y="1063472"/>
              <a:ext cx="292100" cy="2825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4" name="Oval 203"/>
            <p:cNvSpPr/>
            <p:nvPr userDrawn="1"/>
          </p:nvSpPr>
          <p:spPr>
            <a:xfrm>
              <a:off x="9092336" y="13238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5" name="Oval 204"/>
            <p:cNvSpPr/>
            <p:nvPr userDrawn="1"/>
          </p:nvSpPr>
          <p:spPr>
            <a:xfrm>
              <a:off x="1315174" y="38336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6" name="Oval 205"/>
            <p:cNvSpPr/>
            <p:nvPr userDrawn="1"/>
          </p:nvSpPr>
          <p:spPr>
            <a:xfrm>
              <a:off x="1324699" y="44956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7" name="Oval 206"/>
            <p:cNvSpPr/>
            <p:nvPr userDrawn="1"/>
          </p:nvSpPr>
          <p:spPr>
            <a:xfrm>
              <a:off x="638899" y="41146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8" name="Oval 207"/>
            <p:cNvSpPr/>
            <p:nvPr userDrawn="1"/>
          </p:nvSpPr>
          <p:spPr>
            <a:xfrm>
              <a:off x="1477099" y="51814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9" name="Oval 208"/>
            <p:cNvSpPr/>
            <p:nvPr userDrawn="1"/>
          </p:nvSpPr>
          <p:spPr>
            <a:xfrm>
              <a:off x="435466" y="4608199"/>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10" name="Straight Connector 209"/>
            <p:cNvCxnSpPr/>
            <p:nvPr userDrawn="1"/>
          </p:nvCxnSpPr>
          <p:spPr>
            <a:xfrm>
              <a:off x="769074" y="4244822"/>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cxnSpLocks/>
              <a:stCxn id="209" idx="6"/>
            </p:cNvCxnSpPr>
            <p:nvPr userDrawn="1"/>
          </p:nvCxnSpPr>
          <p:spPr>
            <a:xfrm flipV="1">
              <a:off x="587866" y="4625823"/>
              <a:ext cx="759058" cy="5857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1400899" y="4648047"/>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a:cxnSpLocks/>
              <a:stCxn id="214" idx="2"/>
              <a:endCxn id="209" idx="5"/>
            </p:cNvCxnSpPr>
            <p:nvPr userDrawn="1"/>
          </p:nvCxnSpPr>
          <p:spPr>
            <a:xfrm flipH="1" flipV="1">
              <a:off x="565548" y="4738281"/>
              <a:ext cx="409010" cy="18564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4" name="Oval 213"/>
            <p:cNvSpPr/>
            <p:nvPr userDrawn="1"/>
          </p:nvSpPr>
          <p:spPr>
            <a:xfrm>
              <a:off x="974558" y="4847723"/>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15" name="Straight Connector 214"/>
            <p:cNvCxnSpPr/>
            <p:nvPr userDrawn="1"/>
          </p:nvCxnSpPr>
          <p:spPr>
            <a:xfrm flipH="1">
              <a:off x="769074" y="3909860"/>
              <a:ext cx="546100" cy="2270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a:stCxn id="39" idx="3"/>
            </p:cNvCxnSpPr>
            <p:nvPr userDrawn="1"/>
          </p:nvCxnSpPr>
          <p:spPr>
            <a:xfrm flipH="1">
              <a:off x="1467574" y="3695547"/>
              <a:ext cx="627062" cy="2143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7" name="Oval 216"/>
            <p:cNvSpPr/>
            <p:nvPr userDrawn="1"/>
          </p:nvSpPr>
          <p:spPr>
            <a:xfrm>
              <a:off x="4794180" y="523101"/>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8" name="Oval 217"/>
            <p:cNvSpPr/>
            <p:nvPr userDrawn="1"/>
          </p:nvSpPr>
          <p:spPr>
            <a:xfrm>
              <a:off x="5655951" y="204931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19" name="Straight Connector 218"/>
            <p:cNvCxnSpPr>
              <a:stCxn id="221" idx="1"/>
              <a:endCxn id="218" idx="5"/>
            </p:cNvCxnSpPr>
            <p:nvPr userDrawn="1"/>
          </p:nvCxnSpPr>
          <p:spPr>
            <a:xfrm flipH="1" flipV="1">
              <a:off x="4924262" y="653183"/>
              <a:ext cx="754007" cy="141844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stCxn id="221" idx="1"/>
              <a:endCxn id="9" idx="6"/>
            </p:cNvCxnSpPr>
            <p:nvPr userDrawn="1"/>
          </p:nvCxnSpPr>
          <p:spPr>
            <a:xfrm flipH="1" flipV="1">
              <a:off x="5063261" y="1873097"/>
              <a:ext cx="615008" cy="1985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a:stCxn id="221" idx="3"/>
              <a:endCxn id="11" idx="7"/>
            </p:cNvCxnSpPr>
            <p:nvPr userDrawn="1"/>
          </p:nvCxnSpPr>
          <p:spPr>
            <a:xfrm flipH="1">
              <a:off x="5117143" y="2179392"/>
              <a:ext cx="561126" cy="47802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64" idx="2"/>
              <a:endCxn id="221" idx="6"/>
            </p:cNvCxnSpPr>
            <p:nvPr userDrawn="1"/>
          </p:nvCxnSpPr>
          <p:spPr>
            <a:xfrm flipH="1" flipV="1">
              <a:off x="5808351" y="2125510"/>
              <a:ext cx="569360" cy="12223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66" idx="1"/>
              <a:endCxn id="221" idx="5"/>
            </p:cNvCxnSpPr>
            <p:nvPr userDrawn="1"/>
          </p:nvCxnSpPr>
          <p:spPr>
            <a:xfrm flipH="1" flipV="1">
              <a:off x="5786033" y="2179392"/>
              <a:ext cx="385396" cy="77647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4" name="Oval 223"/>
            <p:cNvSpPr/>
            <p:nvPr userDrawn="1"/>
          </p:nvSpPr>
          <p:spPr>
            <a:xfrm>
              <a:off x="541504" y="2352522"/>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25" name="Straight Connector 224"/>
            <p:cNvCxnSpPr>
              <a:cxnSpLocks/>
              <a:stCxn id="188" idx="2"/>
              <a:endCxn id="224" idx="7"/>
            </p:cNvCxnSpPr>
            <p:nvPr userDrawn="1"/>
          </p:nvCxnSpPr>
          <p:spPr>
            <a:xfrm flipH="1">
              <a:off x="671586" y="2223935"/>
              <a:ext cx="749950" cy="1509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cxnSpLocks/>
              <a:endCxn id="224" idx="0"/>
            </p:cNvCxnSpPr>
            <p:nvPr userDrawn="1"/>
          </p:nvCxnSpPr>
          <p:spPr>
            <a:xfrm flipH="1">
              <a:off x="617704" y="1796897"/>
              <a:ext cx="860890" cy="5556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endCxn id="248" idx="6"/>
            </p:cNvCxnSpPr>
            <p:nvPr userDrawn="1"/>
          </p:nvCxnSpPr>
          <p:spPr>
            <a:xfrm flipH="1" flipV="1">
              <a:off x="614865" y="1754035"/>
              <a:ext cx="828989" cy="41601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8" name="Oval 227"/>
            <p:cNvSpPr/>
            <p:nvPr userDrawn="1"/>
          </p:nvSpPr>
          <p:spPr>
            <a:xfrm>
              <a:off x="462465" y="167783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9" name="Oval 228"/>
            <p:cNvSpPr/>
            <p:nvPr userDrawn="1"/>
          </p:nvSpPr>
          <p:spPr>
            <a:xfrm>
              <a:off x="516816" y="9428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30" name="Straight Connector 229"/>
            <p:cNvCxnSpPr>
              <a:endCxn id="251" idx="5"/>
            </p:cNvCxnSpPr>
            <p:nvPr userDrawn="1"/>
          </p:nvCxnSpPr>
          <p:spPr>
            <a:xfrm flipH="1" flipV="1">
              <a:off x="646898" y="1072904"/>
              <a:ext cx="1074769" cy="4256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endCxn id="251" idx="6"/>
            </p:cNvCxnSpPr>
            <p:nvPr userDrawn="1"/>
          </p:nvCxnSpPr>
          <p:spPr>
            <a:xfrm flipH="1">
              <a:off x="669216" y="790422"/>
              <a:ext cx="1258733" cy="2286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2" name="Oval 231"/>
            <p:cNvSpPr/>
            <p:nvPr userDrawn="1"/>
          </p:nvSpPr>
          <p:spPr>
            <a:xfrm>
              <a:off x="943420" y="32440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33" name="Straight Connector 232"/>
            <p:cNvCxnSpPr>
              <a:stCxn id="258" idx="3"/>
              <a:endCxn id="251" idx="7"/>
            </p:cNvCxnSpPr>
            <p:nvPr userDrawn="1"/>
          </p:nvCxnSpPr>
          <p:spPr>
            <a:xfrm flipH="1">
              <a:off x="646898" y="454487"/>
              <a:ext cx="318840" cy="51065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4" name="Oval 233"/>
            <p:cNvSpPr/>
            <p:nvPr userDrawn="1"/>
          </p:nvSpPr>
          <p:spPr>
            <a:xfrm>
              <a:off x="2609866" y="320479"/>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35" name="Straight Connector 234"/>
            <p:cNvCxnSpPr>
              <a:stCxn id="263" idx="3"/>
            </p:cNvCxnSpPr>
            <p:nvPr userDrawn="1"/>
          </p:nvCxnSpPr>
          <p:spPr>
            <a:xfrm flipH="1">
              <a:off x="2058031" y="450561"/>
              <a:ext cx="574153" cy="28597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258" idx="6"/>
            </p:cNvCxnSpPr>
            <p:nvPr userDrawn="1"/>
          </p:nvCxnSpPr>
          <p:spPr>
            <a:xfrm>
              <a:off x="1095820" y="400605"/>
              <a:ext cx="854447" cy="3359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7" name="Oval 236"/>
            <p:cNvSpPr/>
            <p:nvPr userDrawn="1"/>
          </p:nvSpPr>
          <p:spPr>
            <a:xfrm>
              <a:off x="615294" y="3426358"/>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38" name="Straight Connector 237"/>
            <p:cNvCxnSpPr>
              <a:endCxn id="271" idx="6"/>
            </p:cNvCxnSpPr>
            <p:nvPr userDrawn="1"/>
          </p:nvCxnSpPr>
          <p:spPr>
            <a:xfrm flipH="1">
              <a:off x="767694" y="3376460"/>
              <a:ext cx="823705" cy="12609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9" name="Oval 238"/>
            <p:cNvSpPr/>
            <p:nvPr userDrawn="1"/>
          </p:nvSpPr>
          <p:spPr>
            <a:xfrm>
              <a:off x="541460" y="5218719"/>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41" name="Straight Connector 240"/>
            <p:cNvCxnSpPr>
              <a:cxnSpLocks/>
              <a:endCxn id="239" idx="6"/>
            </p:cNvCxnSpPr>
            <p:nvPr userDrawn="1"/>
          </p:nvCxnSpPr>
          <p:spPr>
            <a:xfrm flipH="1" flipV="1">
              <a:off x="693860" y="5294919"/>
              <a:ext cx="805558" cy="166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a:stCxn id="40" idx="3"/>
            </p:cNvCxnSpPr>
            <p:nvPr userDrawn="1"/>
          </p:nvCxnSpPr>
          <p:spPr>
            <a:xfrm flipH="1">
              <a:off x="1629499" y="4762254"/>
              <a:ext cx="1303430" cy="4953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a:cxnSpLocks/>
              <a:stCxn id="152" idx="2"/>
            </p:cNvCxnSpPr>
            <p:nvPr userDrawn="1"/>
          </p:nvCxnSpPr>
          <p:spPr>
            <a:xfrm flipH="1">
              <a:off x="1629499" y="5165193"/>
              <a:ext cx="930328" cy="9245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6" name="Oval 245"/>
            <p:cNvSpPr/>
            <p:nvPr userDrawn="1"/>
          </p:nvSpPr>
          <p:spPr>
            <a:xfrm>
              <a:off x="5496856" y="487029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47" name="Straight Connector 246"/>
            <p:cNvCxnSpPr>
              <a:stCxn id="76" idx="3"/>
              <a:endCxn id="294" idx="0"/>
            </p:cNvCxnSpPr>
            <p:nvPr userDrawn="1"/>
          </p:nvCxnSpPr>
          <p:spPr>
            <a:xfrm flipH="1">
              <a:off x="5573056" y="4146304"/>
              <a:ext cx="198323" cy="7239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76" idx="4"/>
              <a:endCxn id="303" idx="0"/>
            </p:cNvCxnSpPr>
            <p:nvPr userDrawn="1"/>
          </p:nvCxnSpPr>
          <p:spPr>
            <a:xfrm>
              <a:off x="5825261" y="4168622"/>
              <a:ext cx="185203" cy="11672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9" name="Oval 248"/>
            <p:cNvSpPr/>
            <p:nvPr userDrawn="1"/>
          </p:nvSpPr>
          <p:spPr>
            <a:xfrm>
              <a:off x="5934264" y="533585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0" name="Oval 249"/>
            <p:cNvSpPr/>
            <p:nvPr userDrawn="1"/>
          </p:nvSpPr>
          <p:spPr>
            <a:xfrm>
              <a:off x="5492967" y="6296881"/>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1" name="Oval 250"/>
            <p:cNvSpPr/>
            <p:nvPr userDrawn="1"/>
          </p:nvSpPr>
          <p:spPr>
            <a:xfrm>
              <a:off x="8290507" y="441944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2" name="Oval 251"/>
            <p:cNvSpPr/>
            <p:nvPr userDrawn="1"/>
          </p:nvSpPr>
          <p:spPr>
            <a:xfrm>
              <a:off x="8527100" y="485107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53" name="Straight Connector 252"/>
            <p:cNvCxnSpPr>
              <a:endCxn id="311" idx="3"/>
            </p:cNvCxnSpPr>
            <p:nvPr userDrawn="1"/>
          </p:nvCxnSpPr>
          <p:spPr>
            <a:xfrm flipV="1">
              <a:off x="8222093" y="4549529"/>
              <a:ext cx="90732" cy="2423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endCxn id="312" idx="2"/>
            </p:cNvCxnSpPr>
            <p:nvPr userDrawn="1"/>
          </p:nvCxnSpPr>
          <p:spPr>
            <a:xfrm>
              <a:off x="8244411" y="4845713"/>
              <a:ext cx="282689" cy="8156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5" name="Oval 254"/>
            <p:cNvSpPr/>
            <p:nvPr userDrawn="1"/>
          </p:nvSpPr>
          <p:spPr>
            <a:xfrm>
              <a:off x="10276961" y="5383969"/>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6" name="Oval 255"/>
            <p:cNvSpPr/>
            <p:nvPr userDrawn="1"/>
          </p:nvSpPr>
          <p:spPr>
            <a:xfrm>
              <a:off x="10554127" y="506312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7" name="Oval 256"/>
            <p:cNvSpPr/>
            <p:nvPr userDrawn="1"/>
          </p:nvSpPr>
          <p:spPr>
            <a:xfrm>
              <a:off x="10724290" y="5362422"/>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58" name="Straight Connector 257"/>
            <p:cNvCxnSpPr/>
            <p:nvPr userDrawn="1"/>
          </p:nvCxnSpPr>
          <p:spPr>
            <a:xfrm flipH="1" flipV="1">
              <a:off x="10098811" y="4778222"/>
              <a:ext cx="200468" cy="6280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flipV="1">
              <a:off x="10429361" y="5438622"/>
              <a:ext cx="294929" cy="21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flipV="1">
              <a:off x="10407043" y="5193202"/>
              <a:ext cx="169402" cy="2130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1" name="Oval 260"/>
            <p:cNvSpPr/>
            <p:nvPr userDrawn="1"/>
          </p:nvSpPr>
          <p:spPr>
            <a:xfrm>
              <a:off x="9796707" y="53957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62" name="Straight Connector 261"/>
            <p:cNvCxnSpPr/>
            <p:nvPr userDrawn="1"/>
          </p:nvCxnSpPr>
          <p:spPr>
            <a:xfrm flipV="1">
              <a:off x="9949107" y="5460169"/>
              <a:ext cx="327854" cy="1179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3" name="Oval 262"/>
            <p:cNvSpPr/>
            <p:nvPr userDrawn="1"/>
          </p:nvSpPr>
          <p:spPr>
            <a:xfrm>
              <a:off x="10242116" y="58481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64" name="Straight Connector 263"/>
            <p:cNvCxnSpPr/>
            <p:nvPr userDrawn="1"/>
          </p:nvCxnSpPr>
          <p:spPr>
            <a:xfrm flipH="1">
              <a:off x="10318316" y="5536369"/>
              <a:ext cx="34845" cy="31182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5" name="Oval 264"/>
            <p:cNvSpPr/>
            <p:nvPr userDrawn="1"/>
          </p:nvSpPr>
          <p:spPr>
            <a:xfrm>
              <a:off x="10632569" y="5776459"/>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66" name="Straight Connector 265"/>
            <p:cNvCxnSpPr/>
            <p:nvPr userDrawn="1"/>
          </p:nvCxnSpPr>
          <p:spPr>
            <a:xfrm>
              <a:off x="10407043" y="5514051"/>
              <a:ext cx="247844" cy="2847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7" name="Oval 266"/>
            <p:cNvSpPr/>
            <p:nvPr userDrawn="1"/>
          </p:nvSpPr>
          <p:spPr>
            <a:xfrm>
              <a:off x="11104872" y="613236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8" name="Oval 267"/>
            <p:cNvSpPr/>
            <p:nvPr userDrawn="1"/>
          </p:nvSpPr>
          <p:spPr>
            <a:xfrm>
              <a:off x="10124561" y="627841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69" name="Straight Connector 268"/>
            <p:cNvCxnSpPr/>
            <p:nvPr userDrawn="1"/>
          </p:nvCxnSpPr>
          <p:spPr>
            <a:xfrm flipH="1">
              <a:off x="10200761" y="6000597"/>
              <a:ext cx="117555" cy="2778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10762651" y="5906541"/>
              <a:ext cx="364539" cy="24813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1" name="Oval 270"/>
            <p:cNvSpPr/>
            <p:nvPr userDrawn="1"/>
          </p:nvSpPr>
          <p:spPr>
            <a:xfrm>
              <a:off x="9846395" y="57719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72" name="Straight Connector 271"/>
            <p:cNvCxnSpPr/>
            <p:nvPr userDrawn="1"/>
          </p:nvCxnSpPr>
          <p:spPr>
            <a:xfrm flipH="1">
              <a:off x="9976477" y="5514051"/>
              <a:ext cx="322802" cy="28026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3" name="Oval 272"/>
            <p:cNvSpPr/>
            <p:nvPr userDrawn="1"/>
          </p:nvSpPr>
          <p:spPr>
            <a:xfrm>
              <a:off x="1336968" y="5485976"/>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74" name="Straight Connector 273"/>
            <p:cNvCxnSpPr>
              <a:cxnSpLocks/>
              <a:stCxn id="273" idx="2"/>
              <a:endCxn id="239" idx="4"/>
            </p:cNvCxnSpPr>
            <p:nvPr userDrawn="1"/>
          </p:nvCxnSpPr>
          <p:spPr>
            <a:xfrm flipH="1" flipV="1">
              <a:off x="617660" y="5371119"/>
              <a:ext cx="719308" cy="19105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a:stCxn id="273" idx="6"/>
              <a:endCxn id="153" idx="2"/>
            </p:cNvCxnSpPr>
            <p:nvPr userDrawn="1"/>
          </p:nvCxnSpPr>
          <p:spPr>
            <a:xfrm>
              <a:off x="1489368" y="5562176"/>
              <a:ext cx="420254" cy="3519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a:cxnSpLocks/>
              <a:stCxn id="153" idx="7"/>
              <a:endCxn id="152" idx="3"/>
            </p:cNvCxnSpPr>
            <p:nvPr userDrawn="1"/>
          </p:nvCxnSpPr>
          <p:spPr>
            <a:xfrm flipV="1">
              <a:off x="2039704" y="5219075"/>
              <a:ext cx="542441" cy="32441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7" name="Oval 276"/>
            <p:cNvSpPr/>
            <p:nvPr userDrawn="1"/>
          </p:nvSpPr>
          <p:spPr>
            <a:xfrm>
              <a:off x="414238" y="553228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78" name="Straight Connector 277"/>
            <p:cNvCxnSpPr>
              <a:cxnSpLocks/>
              <a:stCxn id="277" idx="0"/>
              <a:endCxn id="239" idx="4"/>
            </p:cNvCxnSpPr>
            <p:nvPr userDrawn="1"/>
          </p:nvCxnSpPr>
          <p:spPr>
            <a:xfrm flipV="1">
              <a:off x="490438" y="5371119"/>
              <a:ext cx="127222" cy="1611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9" name="Oval 278"/>
            <p:cNvSpPr/>
            <p:nvPr userDrawn="1"/>
          </p:nvSpPr>
          <p:spPr>
            <a:xfrm>
              <a:off x="11548641" y="500347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80" name="Straight Connector 279"/>
            <p:cNvCxnSpPr/>
            <p:nvPr userDrawn="1"/>
          </p:nvCxnSpPr>
          <p:spPr>
            <a:xfrm flipH="1">
              <a:off x="10706527" y="5079675"/>
              <a:ext cx="842114" cy="5964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1" name="Oval 280"/>
            <p:cNvSpPr/>
            <p:nvPr userDrawn="1"/>
          </p:nvSpPr>
          <p:spPr>
            <a:xfrm>
              <a:off x="11494666" y="555964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82" name="Straight Connector 281"/>
            <p:cNvCxnSpPr/>
            <p:nvPr userDrawn="1"/>
          </p:nvCxnSpPr>
          <p:spPr>
            <a:xfrm flipV="1">
              <a:off x="11574880" y="5160539"/>
              <a:ext cx="53975" cy="4037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3" name="Oval 282"/>
            <p:cNvSpPr/>
            <p:nvPr userDrawn="1"/>
          </p:nvSpPr>
          <p:spPr>
            <a:xfrm>
              <a:off x="11472441" y="363282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4" name="Oval 283"/>
            <p:cNvSpPr/>
            <p:nvPr userDrawn="1"/>
          </p:nvSpPr>
          <p:spPr>
            <a:xfrm>
              <a:off x="11418466" y="418899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85" name="Straight Connector 284"/>
            <p:cNvCxnSpPr/>
            <p:nvPr userDrawn="1"/>
          </p:nvCxnSpPr>
          <p:spPr>
            <a:xfrm flipV="1">
              <a:off x="11494666" y="3785225"/>
              <a:ext cx="53975" cy="4037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flipH="1" flipV="1">
              <a:off x="10937011" y="4168622"/>
              <a:ext cx="481455" cy="965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a:xfrm flipH="1">
              <a:off x="11111636" y="3709025"/>
              <a:ext cx="360805" cy="563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8" name="Oval 287"/>
            <p:cNvSpPr/>
            <p:nvPr userDrawn="1"/>
          </p:nvSpPr>
          <p:spPr>
            <a:xfrm>
              <a:off x="11447300" y="310499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89" name="Straight Connector 288"/>
            <p:cNvCxnSpPr/>
            <p:nvPr userDrawn="1"/>
          </p:nvCxnSpPr>
          <p:spPr>
            <a:xfrm flipH="1">
              <a:off x="10860811" y="3181197"/>
              <a:ext cx="586489" cy="149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0" name="Oval 289"/>
            <p:cNvSpPr/>
            <p:nvPr userDrawn="1"/>
          </p:nvSpPr>
          <p:spPr>
            <a:xfrm>
              <a:off x="11292038" y="22477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91" name="Straight Connector 290"/>
            <p:cNvCxnSpPr/>
            <p:nvPr userDrawn="1"/>
          </p:nvCxnSpPr>
          <p:spPr>
            <a:xfrm flipV="1">
              <a:off x="11241718" y="2400147"/>
              <a:ext cx="126520" cy="37474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2" name="Oval 291"/>
            <p:cNvSpPr/>
            <p:nvPr userDrawn="1"/>
          </p:nvSpPr>
          <p:spPr>
            <a:xfrm>
              <a:off x="11009593" y="137303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3" name="Oval 292"/>
            <p:cNvSpPr/>
            <p:nvPr userDrawn="1"/>
          </p:nvSpPr>
          <p:spPr>
            <a:xfrm>
              <a:off x="10955618" y="192920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94" name="Straight Connector 293"/>
            <p:cNvCxnSpPr/>
            <p:nvPr userDrawn="1"/>
          </p:nvCxnSpPr>
          <p:spPr>
            <a:xfrm flipV="1">
              <a:off x="11031818" y="1525435"/>
              <a:ext cx="53975" cy="4037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flipV="1">
              <a:off x="9816236" y="2005400"/>
              <a:ext cx="1139382" cy="14392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6" name="Oval 295"/>
            <p:cNvSpPr/>
            <p:nvPr userDrawn="1"/>
          </p:nvSpPr>
          <p:spPr>
            <a:xfrm>
              <a:off x="11815847" y="126075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7" name="Oval 296"/>
            <p:cNvSpPr/>
            <p:nvPr userDrawn="1"/>
          </p:nvSpPr>
          <p:spPr>
            <a:xfrm>
              <a:off x="11611035" y="76819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8" name="Oval 297"/>
            <p:cNvSpPr/>
            <p:nvPr userDrawn="1"/>
          </p:nvSpPr>
          <p:spPr>
            <a:xfrm>
              <a:off x="10694631" y="89519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9" name="Oval 298"/>
            <p:cNvSpPr/>
            <p:nvPr userDrawn="1"/>
          </p:nvSpPr>
          <p:spPr>
            <a:xfrm>
              <a:off x="11025338" y="322399"/>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0" name="Oval 299"/>
            <p:cNvSpPr/>
            <p:nvPr userDrawn="1"/>
          </p:nvSpPr>
          <p:spPr>
            <a:xfrm>
              <a:off x="10276961" y="338129"/>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1" name="Oval 300"/>
            <p:cNvSpPr/>
            <p:nvPr userDrawn="1"/>
          </p:nvSpPr>
          <p:spPr>
            <a:xfrm>
              <a:off x="11831849" y="2141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02" name="Straight Connector 301"/>
            <p:cNvCxnSpPr/>
            <p:nvPr userDrawn="1"/>
          </p:nvCxnSpPr>
          <p:spPr>
            <a:xfrm flipV="1">
              <a:off x="11161993" y="1336955"/>
              <a:ext cx="653854" cy="112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flipV="1">
              <a:off x="11139675" y="898279"/>
              <a:ext cx="493678" cy="49707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flipH="1" flipV="1">
              <a:off x="10824713" y="1025279"/>
              <a:ext cx="207198" cy="37007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flipV="1">
              <a:off x="11687235" y="344242"/>
              <a:ext cx="166932" cy="42395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flipV="1">
              <a:off x="10824713" y="474799"/>
              <a:ext cx="276825" cy="4427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flipH="1" flipV="1">
              <a:off x="10353161" y="490529"/>
              <a:ext cx="363788" cy="4269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8" name="Oval 307"/>
            <p:cNvSpPr/>
            <p:nvPr userDrawn="1"/>
          </p:nvSpPr>
          <p:spPr>
            <a:xfrm>
              <a:off x="11606840" y="1769721"/>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09" name="Straight Connector 308"/>
            <p:cNvCxnSpPr/>
            <p:nvPr userDrawn="1"/>
          </p:nvCxnSpPr>
          <p:spPr>
            <a:xfrm flipV="1">
              <a:off x="11422120" y="1899803"/>
              <a:ext cx="207038" cy="37026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flipH="1" flipV="1">
              <a:off x="11139675" y="1503117"/>
              <a:ext cx="489483" cy="28892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1" name="Oval 310"/>
            <p:cNvSpPr/>
            <p:nvPr userDrawn="1"/>
          </p:nvSpPr>
          <p:spPr>
            <a:xfrm>
              <a:off x="11679449" y="258121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12" name="Straight Connector 311"/>
            <p:cNvCxnSpPr/>
            <p:nvPr userDrawn="1"/>
          </p:nvCxnSpPr>
          <p:spPr>
            <a:xfrm>
              <a:off x="11422120" y="2377829"/>
              <a:ext cx="279647" cy="2257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3" name="Straight Connector 1412">
              <a:extLst>
                <a:ext uri="{FF2B5EF4-FFF2-40B4-BE49-F238E27FC236}">
                  <a16:creationId xmlns:a16="http://schemas.microsoft.com/office/drawing/2014/main" id="{EE59149F-59EE-7741-9F9D-8C96ADB80D41}"/>
                </a:ext>
              </a:extLst>
            </p:cNvPr>
            <p:cNvCxnSpPr>
              <a:cxnSpLocks/>
              <a:stCxn id="239" idx="7"/>
              <a:endCxn id="214" idx="3"/>
            </p:cNvCxnSpPr>
            <p:nvPr userDrawn="1"/>
          </p:nvCxnSpPr>
          <p:spPr>
            <a:xfrm flipV="1">
              <a:off x="671542" y="4977805"/>
              <a:ext cx="325334" cy="2632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7" name="Straight Connector 1416">
              <a:extLst>
                <a:ext uri="{FF2B5EF4-FFF2-40B4-BE49-F238E27FC236}">
                  <a16:creationId xmlns:a16="http://schemas.microsoft.com/office/drawing/2014/main" id="{F3F096F2-FC8A-544D-879F-74E931C65276}"/>
                </a:ext>
              </a:extLst>
            </p:cNvPr>
            <p:cNvCxnSpPr>
              <a:cxnSpLocks/>
              <a:stCxn id="179" idx="2"/>
              <a:endCxn id="180" idx="5"/>
            </p:cNvCxnSpPr>
            <p:nvPr userDrawn="1"/>
          </p:nvCxnSpPr>
          <p:spPr>
            <a:xfrm flipH="1" flipV="1">
              <a:off x="2880456" y="5907056"/>
              <a:ext cx="357431" cy="26076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13" name="Rectangle 312"/>
          <p:cNvSpPr/>
          <p:nvPr userDrawn="1"/>
        </p:nvSpPr>
        <p:spPr>
          <a:xfrm>
            <a:off x="0" y="4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userDrawn="1">
            <p:ph type="ctrTitle"/>
          </p:nvPr>
        </p:nvSpPr>
        <p:spPr>
          <a:xfrm>
            <a:off x="1524000" y="1041440"/>
            <a:ext cx="9144000" cy="2387600"/>
          </a:xfrm>
        </p:spPr>
        <p:txBody>
          <a:bodyPr anchor="b"/>
          <a:lstStyle>
            <a:lvl1pPr algn="ctr">
              <a:defRPr sz="6000"/>
            </a:lvl1pPr>
          </a:lstStyle>
          <a:p>
            <a:r>
              <a:rPr lang="en-US"/>
              <a:t>Click to edit Master title style</a:t>
            </a:r>
          </a:p>
        </p:txBody>
      </p:sp>
      <p:sp>
        <p:nvSpPr>
          <p:cNvPr id="3" name="Subtitle 2"/>
          <p:cNvSpPr>
            <a:spLocks noGrp="1"/>
          </p:cNvSpPr>
          <p:nvPr userDrawn="1">
            <p:ph type="subTitle" idx="1"/>
          </p:nvPr>
        </p:nvSpPr>
        <p:spPr>
          <a:xfrm>
            <a:off x="1524000" y="3634159"/>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userDrawn="1">
            <p:ph type="dt" sz="half" idx="10"/>
          </p:nvPr>
        </p:nvSpPr>
        <p:spPr>
          <a:xfrm>
            <a:off x="400128" y="6226117"/>
            <a:ext cx="2743200" cy="365125"/>
          </a:xfrm>
          <a:prstGeom prst="rect">
            <a:avLst/>
          </a:prstGeom>
        </p:spPr>
        <p:txBody>
          <a:bodyPr/>
          <a:lstStyle/>
          <a:p>
            <a:fld id="{8F94BD4E-FF49-0043-8AD4-D4731F790A27}" type="datetimeFigureOut">
              <a:rPr lang="en-US" smtClean="0"/>
              <a:t>4/7/20</a:t>
            </a:fld>
            <a:endParaRPr lang="en-US"/>
          </a:p>
        </p:txBody>
      </p:sp>
      <p:sp>
        <p:nvSpPr>
          <p:cNvPr id="5" name="Footer Placeholder 4"/>
          <p:cNvSpPr>
            <a:spLocks noGrp="1"/>
          </p:cNvSpPr>
          <p:nvPr userDrawn="1">
            <p:ph type="ftr" sz="quarter" idx="11"/>
          </p:nvPr>
        </p:nvSpPr>
        <p:spPr>
          <a:xfrm>
            <a:off x="3543456" y="6226117"/>
            <a:ext cx="4114800" cy="365125"/>
          </a:xfrm>
          <a:prstGeom prst="rect">
            <a:avLst/>
          </a:prstGeom>
        </p:spPr>
        <p:txBody>
          <a:bodyPr/>
          <a:lstStyle/>
          <a:p>
            <a:endParaRPr lang="en-US" dirty="0"/>
          </a:p>
        </p:txBody>
      </p:sp>
      <p:sp>
        <p:nvSpPr>
          <p:cNvPr id="6" name="Slide Number Placeholder 5"/>
          <p:cNvSpPr>
            <a:spLocks noGrp="1"/>
          </p:cNvSpPr>
          <p:nvPr userDrawn="1">
            <p:ph type="sldNum" sz="quarter" idx="12"/>
          </p:nvPr>
        </p:nvSpPr>
        <p:spPr>
          <a:xfrm>
            <a:off x="8969230" y="6104470"/>
            <a:ext cx="2743200" cy="365125"/>
          </a:xfrm>
        </p:spPr>
        <p:txBody>
          <a:bodyPr/>
          <a:lstStyle/>
          <a:p>
            <a:fld id="{759A3D2E-9C0D-FA4E-BF30-635828A14C4F}" type="slidenum">
              <a:rPr lang="en-US" smtClean="0"/>
              <a:t>‹#›</a:t>
            </a:fld>
            <a:endParaRPr lang="en-US"/>
          </a:p>
        </p:txBody>
      </p:sp>
    </p:spTree>
    <p:extLst>
      <p:ext uri="{BB962C8B-B14F-4D97-AF65-F5344CB8AC3E}">
        <p14:creationId xmlns:p14="http://schemas.microsoft.com/office/powerpoint/2010/main" val="362379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495300" y="1825626"/>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6"/>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81000" y="7386866"/>
            <a:ext cx="2743200" cy="365125"/>
          </a:xfrm>
          <a:prstGeom prst="rect">
            <a:avLst/>
          </a:prstGeom>
        </p:spPr>
        <p:txBody>
          <a:bodyPr/>
          <a:lstStyle/>
          <a:p>
            <a:fld id="{932E9F45-202C-9B49-8A22-BE127BEE04E2}" type="datetime1">
              <a:rPr lang="en-US" smtClean="0"/>
              <a:t>4/7/20</a:t>
            </a:fld>
            <a:endParaRPr lang="en-US"/>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9" name="Text Placeholder 2"/>
          <p:cNvSpPr>
            <a:spLocks noGrp="1"/>
          </p:cNvSpPr>
          <p:nvPr>
            <p:ph type="body" idx="13" hasCustomPrompt="1"/>
          </p:nvPr>
        </p:nvSpPr>
        <p:spPr>
          <a:xfrm>
            <a:off x="495301" y="1118283"/>
            <a:ext cx="5502275" cy="492125"/>
          </a:xfrm>
        </p:spPr>
        <p:txBody>
          <a:bodyPr anchor="t"/>
          <a:lstStyle>
            <a:lvl1pPr marL="0" indent="0">
              <a:buNone/>
              <a:defRPr sz="2260" b="0">
                <a:solidFill>
                  <a:schemeClr val="accent4"/>
                </a:solidFill>
              </a:defRPr>
            </a:lvl1pPr>
            <a:lvl2pPr marL="397442" indent="0">
              <a:buNone/>
              <a:defRPr sz="1739" b="1"/>
            </a:lvl2pPr>
            <a:lvl3pPr marL="794883" indent="0">
              <a:buNone/>
              <a:defRPr sz="1565" b="1"/>
            </a:lvl3pPr>
            <a:lvl4pPr marL="1192325" indent="0">
              <a:buNone/>
              <a:defRPr sz="1391" b="1"/>
            </a:lvl4pPr>
            <a:lvl5pPr marL="1589767" indent="0">
              <a:buNone/>
              <a:defRPr sz="1391" b="1"/>
            </a:lvl5pPr>
            <a:lvl6pPr marL="1987208" indent="0">
              <a:buNone/>
              <a:defRPr sz="1391" b="1"/>
            </a:lvl6pPr>
            <a:lvl7pPr marL="2384650" indent="0">
              <a:buNone/>
              <a:defRPr sz="1391" b="1"/>
            </a:lvl7pPr>
            <a:lvl8pPr marL="2782092" indent="0">
              <a:buNone/>
              <a:defRPr sz="1391" b="1"/>
            </a:lvl8pPr>
            <a:lvl9pPr marL="3179533" indent="0">
              <a:buNone/>
              <a:defRPr sz="1391" b="1"/>
            </a:lvl9pPr>
          </a:lstStyle>
          <a:p>
            <a:pPr lvl="0"/>
            <a:r>
              <a:rPr lang="en-US" dirty="0"/>
              <a:t>Short subhead</a:t>
            </a:r>
          </a:p>
        </p:txBody>
      </p:sp>
      <p:sp>
        <p:nvSpPr>
          <p:cNvPr id="10" name="Text Placeholder 4"/>
          <p:cNvSpPr>
            <a:spLocks noGrp="1"/>
          </p:cNvSpPr>
          <p:nvPr>
            <p:ph type="body" sz="quarter" idx="3" hasCustomPrompt="1"/>
          </p:nvPr>
        </p:nvSpPr>
        <p:spPr>
          <a:xfrm>
            <a:off x="6172200" y="1118283"/>
            <a:ext cx="5638800" cy="492125"/>
          </a:xfrm>
        </p:spPr>
        <p:txBody>
          <a:bodyPr anchor="t"/>
          <a:lstStyle>
            <a:lvl1pPr marL="0" indent="0">
              <a:buNone/>
              <a:defRPr sz="2260" b="0">
                <a:solidFill>
                  <a:schemeClr val="accent4"/>
                </a:solidFill>
              </a:defRPr>
            </a:lvl1pPr>
            <a:lvl2pPr marL="397442" indent="0">
              <a:buNone/>
              <a:defRPr sz="1739" b="1"/>
            </a:lvl2pPr>
            <a:lvl3pPr marL="794883" indent="0">
              <a:buNone/>
              <a:defRPr sz="1565" b="1"/>
            </a:lvl3pPr>
            <a:lvl4pPr marL="1192325" indent="0">
              <a:buNone/>
              <a:defRPr sz="1391" b="1"/>
            </a:lvl4pPr>
            <a:lvl5pPr marL="1589767" indent="0">
              <a:buNone/>
              <a:defRPr sz="1391" b="1"/>
            </a:lvl5pPr>
            <a:lvl6pPr marL="1987208" indent="0">
              <a:buNone/>
              <a:defRPr sz="1391" b="1"/>
            </a:lvl6pPr>
            <a:lvl7pPr marL="2384650" indent="0">
              <a:buNone/>
              <a:defRPr sz="1391" b="1"/>
            </a:lvl7pPr>
            <a:lvl8pPr marL="2782092" indent="0">
              <a:buNone/>
              <a:defRPr sz="1391" b="1"/>
            </a:lvl8pPr>
            <a:lvl9pPr marL="3179533" indent="0">
              <a:buNone/>
              <a:defRPr sz="1391" b="1"/>
            </a:lvl9pPr>
          </a:lstStyle>
          <a:p>
            <a:pPr lvl="0"/>
            <a:r>
              <a:rPr lang="en-US" dirty="0"/>
              <a:t>Short subhead</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1215365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81000" y="7386866"/>
            <a:ext cx="2743200" cy="365125"/>
          </a:xfrm>
          <a:prstGeom prst="rect">
            <a:avLst/>
          </a:prstGeom>
        </p:spPr>
        <p:txBody>
          <a:bodyPr/>
          <a:lstStyle/>
          <a:p>
            <a:fld id="{F47D634C-B5A4-6A40-9F15-9A867C828214}" type="datetime1">
              <a:rPr lang="en-US" smtClean="0"/>
              <a:t>4/7/20</a:t>
            </a:fld>
            <a:endParaRPr lang="en-US"/>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495300" y="1118283"/>
            <a:ext cx="11315700" cy="492125"/>
          </a:xfrm>
        </p:spPr>
        <p:txBody>
          <a:bodyPr/>
          <a:lstStyle>
            <a:lvl1pPr>
              <a:defRPr sz="2260">
                <a:solidFill>
                  <a:schemeClr val="accent4"/>
                </a:solidFill>
              </a:defRPr>
            </a:lvl1pPr>
          </a:lstStyle>
          <a:p>
            <a:pPr lvl="0"/>
            <a:r>
              <a:rPr lang="en-US" dirty="0"/>
              <a:t>Use this space for one line subhead if needed | One line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1891561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81000" y="7386866"/>
            <a:ext cx="2743200" cy="365125"/>
          </a:xfrm>
          <a:prstGeom prst="rect">
            <a:avLst/>
          </a:prstGeom>
        </p:spPr>
        <p:txBody>
          <a:bodyPr/>
          <a:lstStyle/>
          <a:p>
            <a:fld id="{F47D634C-B5A4-6A40-9F15-9A867C828214}" type="datetime1">
              <a:rPr lang="en-US" smtClean="0"/>
              <a:t>4/7/20</a:t>
            </a:fld>
            <a:endParaRPr lang="en-US"/>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15599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51A3DC56-9734-8F45-A5DA-23BA3AC4A936}" type="datetime1">
              <a:rPr lang="en-US" smtClean="0"/>
              <a:t>4/7/20</a:t>
            </a:fld>
            <a:endParaRPr lang="en-US" dirty="0"/>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
        <p:nvSpPr>
          <p:cNvPr id="7" name="Text Placeholder 6"/>
          <p:cNvSpPr>
            <a:spLocks noGrp="1"/>
          </p:cNvSpPr>
          <p:nvPr>
            <p:ph type="body" sz="quarter" idx="13" hasCustomPrompt="1"/>
          </p:nvPr>
        </p:nvSpPr>
        <p:spPr bwMode="gray">
          <a:xfrm>
            <a:off x="4513264" y="2975657"/>
            <a:ext cx="3165475"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7CA2E36E-0880-4ED1-941C-15199A0FA8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92613" y="6263367"/>
            <a:ext cx="1425757" cy="444533"/>
          </a:xfrm>
          <a:prstGeom prst="rect">
            <a:avLst/>
          </a:prstGeom>
        </p:spPr>
      </p:pic>
    </p:spTree>
    <p:extLst>
      <p:ext uri="{BB962C8B-B14F-4D97-AF65-F5344CB8AC3E}">
        <p14:creationId xmlns:p14="http://schemas.microsoft.com/office/powerpoint/2010/main" val="1151052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85" y="239002"/>
            <a:ext cx="11288111" cy="769992"/>
          </a:xfrm>
        </p:spPr>
        <p:txBody>
          <a:bodyPr/>
          <a:lstStyle>
            <a:lvl1pPr>
              <a:defRPr b="1">
                <a:latin typeface="Arial" charset="0"/>
                <a:ea typeface="Arial" charset="0"/>
                <a:cs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493984" y="1397384"/>
            <a:ext cx="11288111" cy="4738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759A3D2E-9C0D-FA4E-BF30-635828A14C4F}" type="slidenum">
              <a:rPr lang="en-US" smtClean="0"/>
              <a:t>‹#›</a:t>
            </a:fld>
            <a:endParaRPr lang="en-US"/>
          </a:p>
        </p:txBody>
      </p:sp>
      <p:cxnSp>
        <p:nvCxnSpPr>
          <p:cNvPr id="10" name="Straight Connector 9"/>
          <p:cNvCxnSpPr>
            <a:cxnSpLocks/>
          </p:cNvCxnSpPr>
          <p:nvPr userDrawn="1"/>
        </p:nvCxnSpPr>
        <p:spPr>
          <a:xfrm>
            <a:off x="493984" y="1187176"/>
            <a:ext cx="11288111"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243877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F94BD4E-FF49-0043-8AD4-D4731F790A27}" type="datetimeFigureOut">
              <a:rPr lang="en-US" smtClean="0"/>
              <a:t>4/7/20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59A3D2E-9C0D-FA4E-BF30-635828A14C4F}" type="slidenum">
              <a:rPr lang="en-US" smtClean="0"/>
              <a:t>‹#›</a:t>
            </a:fld>
            <a:endParaRPr lang="en-US"/>
          </a:p>
        </p:txBody>
      </p:sp>
    </p:spTree>
    <p:extLst>
      <p:ext uri="{BB962C8B-B14F-4D97-AF65-F5344CB8AC3E}">
        <p14:creationId xmlns:p14="http://schemas.microsoft.com/office/powerpoint/2010/main" val="1445755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8F94BD4E-FF49-0043-8AD4-D4731F790A27}" type="datetimeFigureOut">
              <a:rPr lang="en-US" smtClean="0"/>
              <a:t>4/7/20</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59A3D2E-9C0D-FA4E-BF30-635828A14C4F}" type="slidenum">
              <a:rPr lang="en-US" smtClean="0"/>
              <a:t>‹#›</a:t>
            </a:fld>
            <a:endParaRPr lang="en-US"/>
          </a:p>
        </p:txBody>
      </p:sp>
      <p:cxnSp>
        <p:nvCxnSpPr>
          <p:cNvPr id="11" name="Straight Connector 10"/>
          <p:cNvCxnSpPr/>
          <p:nvPr userDrawn="1"/>
        </p:nvCxnSpPr>
        <p:spPr>
          <a:xfrm>
            <a:off x="630619" y="1334322"/>
            <a:ext cx="1107790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38802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8200" y="188914"/>
            <a:ext cx="10515600" cy="755224"/>
          </a:xfrm>
        </p:spPr>
        <p:txBody>
          <a:bodyPr/>
          <a:lstStyle/>
          <a:p>
            <a:r>
              <a:rPr lang="en-US"/>
              <a:t>Click to edit Master title style</a:t>
            </a:r>
          </a:p>
        </p:txBody>
      </p:sp>
      <p:sp>
        <p:nvSpPr>
          <p:cNvPr id="3" name="Text Placeholder 2"/>
          <p:cNvSpPr>
            <a:spLocks noGrp="1"/>
          </p:cNvSpPr>
          <p:nvPr>
            <p:ph type="body" idx="1"/>
          </p:nvPr>
        </p:nvSpPr>
        <p:spPr>
          <a:xfrm>
            <a:off x="839788" y="1201802"/>
            <a:ext cx="5157787" cy="47025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1824613"/>
            <a:ext cx="5157787" cy="436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0612" y="1218803"/>
            <a:ext cx="5183188" cy="45325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824613"/>
            <a:ext cx="5183188" cy="436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759A3D2E-9C0D-FA4E-BF30-635828A14C4F}" type="slidenum">
              <a:rPr lang="en-US" smtClean="0"/>
              <a:t>‹#›</a:t>
            </a:fld>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cxnSp>
        <p:nvCxnSpPr>
          <p:cNvPr id="14" name="Straight Connector 13"/>
          <p:cNvCxnSpPr/>
          <p:nvPr userDrawn="1"/>
        </p:nvCxnSpPr>
        <p:spPr>
          <a:xfrm>
            <a:off x="633248" y="1049242"/>
            <a:ext cx="1107790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7517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85" y="239002"/>
            <a:ext cx="11288111" cy="667964"/>
          </a:xfrm>
        </p:spPr>
        <p:txBody>
          <a:bodyPr/>
          <a:lstStyle/>
          <a:p>
            <a:r>
              <a:rPr lang="en-US"/>
              <a:t>Click to edit Master title style</a:t>
            </a: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759A3D2E-9C0D-FA4E-BF30-635828A14C4F}" type="slidenum">
              <a:rPr lang="en-US" smtClean="0"/>
              <a:t>‹#›</a:t>
            </a:fld>
            <a:endParaRPr lang="en-US"/>
          </a:p>
        </p:txBody>
      </p:sp>
      <p:cxnSp>
        <p:nvCxnSpPr>
          <p:cNvPr id="9" name="Straight Connector 8"/>
          <p:cNvCxnSpPr>
            <a:cxnSpLocks/>
          </p:cNvCxnSpPr>
          <p:nvPr userDrawn="1"/>
        </p:nvCxnSpPr>
        <p:spPr>
          <a:xfrm>
            <a:off x="493985" y="1074127"/>
            <a:ext cx="1128811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723004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759A3D2E-9C0D-FA4E-BF30-635828A14C4F}" type="slidenum">
              <a:rPr lang="en-US" smtClean="0"/>
              <a:t>‹#›</a:t>
            </a:fld>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1066291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2826" y="316173"/>
            <a:ext cx="11360800" cy="7636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r>
              <a:rPr lang="en-US"/>
              <a:t>Click to edit Master title style</a:t>
            </a:r>
            <a:endParaRPr/>
          </a:p>
        </p:txBody>
      </p:sp>
      <p:sp>
        <p:nvSpPr>
          <p:cNvPr id="18" name="Shape 18"/>
          <p:cNvSpPr txBox="1">
            <a:spLocks noGrp="1"/>
          </p:cNvSpPr>
          <p:nvPr>
            <p:ph type="body" idx="1"/>
          </p:nvPr>
        </p:nvSpPr>
        <p:spPr>
          <a:xfrm>
            <a:off x="415600" y="1334274"/>
            <a:ext cx="11360800" cy="4757559"/>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pPr lvl="0"/>
            <a:r>
              <a:rPr lang="en-US"/>
              <a:t>Click to edit Master text styles</a:t>
            </a:r>
          </a:p>
        </p:txBody>
      </p:sp>
      <p:sp>
        <p:nvSpPr>
          <p:cNvPr id="19" name="Shape 19"/>
          <p:cNvSpPr txBox="1">
            <a:spLocks noGrp="1"/>
          </p:cNvSpPr>
          <p:nvPr>
            <p:ph type="sldNum" idx="12"/>
          </p:nvPr>
        </p:nvSpPr>
        <p:spPr>
          <a:xfrm>
            <a:off x="11044800" y="609183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cxnSp>
        <p:nvCxnSpPr>
          <p:cNvPr id="9" name="Straight Connector 8"/>
          <p:cNvCxnSpPr/>
          <p:nvPr userDrawn="1"/>
        </p:nvCxnSpPr>
        <p:spPr>
          <a:xfrm>
            <a:off x="452826" y="1217595"/>
            <a:ext cx="1107790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040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a:xfrm>
            <a:off x="522889" y="1919805"/>
            <a:ext cx="11288111" cy="4177589"/>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81000" y="7386866"/>
            <a:ext cx="2743200" cy="365125"/>
          </a:xfrm>
          <a:prstGeom prst="rect">
            <a:avLst/>
          </a:prstGeom>
        </p:spPr>
        <p:txBody>
          <a:bodyPr/>
          <a:lstStyle/>
          <a:p>
            <a:fld id="{F47D634C-B5A4-6A40-9F15-9A867C828214}" type="datetime1">
              <a:rPr lang="en-US" smtClean="0"/>
              <a:t>4/7/20</a:t>
            </a:fld>
            <a:endParaRPr lang="en-US"/>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495300" y="1118283"/>
            <a:ext cx="11315700" cy="492125"/>
          </a:xfrm>
        </p:spPr>
        <p:txBody>
          <a:bodyPr/>
          <a:lstStyle>
            <a:lvl1pPr marL="0" indent="0">
              <a:buNone/>
              <a:defRPr sz="2260">
                <a:solidFill>
                  <a:schemeClr val="accent4"/>
                </a:solidFill>
              </a:defRPr>
            </a:lvl1pPr>
          </a:lstStyle>
          <a:p>
            <a:pPr lvl="0"/>
            <a:r>
              <a:rPr lang="en-US" dirty="0"/>
              <a:t>Use this space for one line subhead if needed | One line</a:t>
            </a:r>
          </a:p>
        </p:txBody>
      </p:sp>
      <p:cxnSp>
        <p:nvCxnSpPr>
          <p:cNvPr id="12" name="Straight Connector 11"/>
          <p:cNvCxnSpPr/>
          <p:nvPr userDrawn="1"/>
        </p:nvCxnSpPr>
        <p:spPr>
          <a:xfrm>
            <a:off x="627992" y="1739886"/>
            <a:ext cx="1107790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497588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985" y="239002"/>
            <a:ext cx="11288111" cy="93815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93984" y="1512504"/>
            <a:ext cx="11288111" cy="4623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038895"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9680F-893B-3D4E-929A-808C6A9C8697}" type="slidenum">
              <a:rPr lang="en-US" smtClean="0"/>
              <a:pPr/>
              <a:t>‹#›</a:t>
            </a:fld>
            <a:endParaRPr lang="en-US" dirty="0"/>
          </a:p>
        </p:txBody>
      </p:sp>
    </p:spTree>
    <p:extLst>
      <p:ext uri="{BB962C8B-B14F-4D97-AF65-F5344CB8AC3E}">
        <p14:creationId xmlns:p14="http://schemas.microsoft.com/office/powerpoint/2010/main" val="1497650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a:t>
            </a:r>
            <a:br>
              <a:rPr lang="en-US" dirty="0"/>
            </a:br>
            <a:r>
              <a:rPr lang="en-US" dirty="0"/>
              <a:t>Graph Technologies</a:t>
            </a:r>
          </a:p>
        </p:txBody>
      </p:sp>
      <p:sp>
        <p:nvSpPr>
          <p:cNvPr id="4" name="Subtitle 2">
            <a:extLst>
              <a:ext uri="{FF2B5EF4-FFF2-40B4-BE49-F238E27FC236}">
                <a16:creationId xmlns:a16="http://schemas.microsoft.com/office/drawing/2014/main" id="{FAEE97D2-5B5F-894A-A1D5-DCC1A9915351}"/>
              </a:ext>
            </a:extLst>
          </p:cNvPr>
          <p:cNvSpPr txBox="1">
            <a:spLocks/>
          </p:cNvSpPr>
          <p:nvPr/>
        </p:nvSpPr>
        <p:spPr>
          <a:xfrm>
            <a:off x="1996942" y="6141921"/>
            <a:ext cx="5820900" cy="46470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b="1" dirty="0">
                <a:solidFill>
                  <a:schemeClr val="bg1">
                    <a:lumMod val="50000"/>
                  </a:schemeClr>
                </a:solidFill>
              </a:rPr>
              <a:t>Advanced Technology Collaborative</a:t>
            </a:r>
          </a:p>
          <a:p>
            <a:pPr algn="l"/>
            <a:endParaRPr lang="en-US" b="1" dirty="0">
              <a:solidFill>
                <a:schemeClr val="bg1">
                  <a:lumMod val="50000"/>
                </a:schemeClr>
              </a:solidFill>
            </a:endParaRPr>
          </a:p>
        </p:txBody>
      </p:sp>
      <p:pic>
        <p:nvPicPr>
          <p:cNvPr id="5" name="Picture 4">
            <a:extLst>
              <a:ext uri="{FF2B5EF4-FFF2-40B4-BE49-F238E27FC236}">
                <a16:creationId xmlns:a16="http://schemas.microsoft.com/office/drawing/2014/main" id="{AF97398A-93F9-D34B-B5BD-DA9A9433F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914" y="5933310"/>
            <a:ext cx="1667015" cy="523789"/>
          </a:xfrm>
          <a:prstGeom prst="rect">
            <a:avLst/>
          </a:prstGeom>
        </p:spPr>
      </p:pic>
      <p:sp>
        <p:nvSpPr>
          <p:cNvPr id="7" name="Subtitle 6">
            <a:extLst>
              <a:ext uri="{FF2B5EF4-FFF2-40B4-BE49-F238E27FC236}">
                <a16:creationId xmlns:a16="http://schemas.microsoft.com/office/drawing/2014/main" id="{B2B632D6-7324-5144-B2EC-468E675029D3}"/>
              </a:ext>
            </a:extLst>
          </p:cNvPr>
          <p:cNvSpPr>
            <a:spLocks noGrp="1"/>
          </p:cNvSpPr>
          <p:nvPr>
            <p:ph type="subTitle" idx="1"/>
          </p:nvPr>
        </p:nvSpPr>
        <p:spPr/>
        <p:txBody>
          <a:bodyPr/>
          <a:lstStyle/>
          <a:p>
            <a:r>
              <a:rPr lang="en-US" dirty="0"/>
              <a:t>In about 20 minutes</a:t>
            </a:r>
          </a:p>
        </p:txBody>
      </p:sp>
    </p:spTree>
    <p:extLst>
      <p:ext uri="{BB962C8B-B14F-4D97-AF65-F5344CB8AC3E}">
        <p14:creationId xmlns:p14="http://schemas.microsoft.com/office/powerpoint/2010/main" val="119968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Relational Database Use Indexes</a:t>
            </a:r>
          </a:p>
        </p:txBody>
      </p:sp>
      <p:sp>
        <p:nvSpPr>
          <p:cNvPr id="4" name="Slide Number Placeholder 3"/>
          <p:cNvSpPr>
            <a:spLocks noGrp="1"/>
          </p:cNvSpPr>
          <p:nvPr>
            <p:ph type="sldNum" sz="quarter" idx="12"/>
          </p:nvPr>
        </p:nvSpPr>
        <p:spPr/>
        <p:txBody>
          <a:bodyPr/>
          <a:lstStyle/>
          <a:p>
            <a:fld id="{00000000-1234-1234-1234-123412341234}" type="slidenum">
              <a:rPr lang="en" smtClean="0"/>
              <a:pPr/>
              <a:t>10</a:t>
            </a:fld>
            <a:endParaRPr lang="en"/>
          </a:p>
        </p:txBody>
      </p:sp>
      <p:sp>
        <p:nvSpPr>
          <p:cNvPr id="3" name="Text Placeholder 2"/>
          <p:cNvSpPr>
            <a:spLocks noGrp="1"/>
          </p:cNvSpPr>
          <p:nvPr>
            <p:ph type="body" idx="4294967295"/>
          </p:nvPr>
        </p:nvSpPr>
        <p:spPr>
          <a:xfrm>
            <a:off x="789752" y="4740415"/>
            <a:ext cx="6878477" cy="1139825"/>
          </a:xfrm>
        </p:spPr>
        <p:txBody>
          <a:bodyPr>
            <a:normAutofit fontScale="62500" lnSpcReduction="20000"/>
          </a:bodyPr>
          <a:lstStyle/>
          <a:p>
            <a:pPr>
              <a:lnSpc>
                <a:spcPct val="110000"/>
              </a:lnSpc>
            </a:pPr>
            <a:r>
              <a:rPr lang="en-US" dirty="0"/>
              <a:t>You must walk to a central index system</a:t>
            </a:r>
          </a:p>
          <a:p>
            <a:pPr>
              <a:lnSpc>
                <a:spcPct val="110000"/>
              </a:lnSpc>
            </a:pPr>
            <a:r>
              <a:rPr lang="en-US" dirty="0"/>
              <a:t>The index system does a “search” given the house’s address</a:t>
            </a:r>
          </a:p>
          <a:p>
            <a:pPr>
              <a:lnSpc>
                <a:spcPct val="110000"/>
              </a:lnSpc>
            </a:pPr>
            <a:r>
              <a:rPr lang="en-US" dirty="0"/>
              <a:t>The index system will tell you how to get to your neighbor's house</a:t>
            </a:r>
          </a:p>
        </p:txBody>
      </p:sp>
      <p:pic>
        <p:nvPicPr>
          <p:cNvPr id="5" name="Picture 4"/>
          <p:cNvPicPr>
            <a:picLocks noChangeAspect="1"/>
          </p:cNvPicPr>
          <p:nvPr/>
        </p:nvPicPr>
        <p:blipFill>
          <a:blip r:embed="rId3"/>
          <a:stretch>
            <a:fillRect/>
          </a:stretch>
        </p:blipFill>
        <p:spPr>
          <a:xfrm>
            <a:off x="7668229" y="2916907"/>
            <a:ext cx="1448952" cy="135622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93942" y="2867011"/>
            <a:ext cx="1737746" cy="1406115"/>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8581447">
            <a:off x="3489551" y="2746193"/>
            <a:ext cx="1694868" cy="693779"/>
          </a:xfrm>
          <a:prstGeom prst="rect">
            <a:avLst/>
          </a:prstGeom>
        </p:spPr>
      </p:pic>
      <p:sp>
        <p:nvSpPr>
          <p:cNvPr id="7" name="Can 6"/>
          <p:cNvSpPr/>
          <p:nvPr/>
        </p:nvSpPr>
        <p:spPr>
          <a:xfrm>
            <a:off x="4918677" y="1547672"/>
            <a:ext cx="1570503" cy="964699"/>
          </a:xfrm>
          <a:prstGeom prst="can">
            <a:avLst>
              <a:gd name="adj" fmla="val 1759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3" dirty="0"/>
              <a:t>Central</a:t>
            </a:r>
          </a:p>
          <a:p>
            <a:pPr algn="ctr"/>
            <a:r>
              <a:rPr lang="en-US" sz="2103" dirty="0"/>
              <a:t>Index</a:t>
            </a:r>
          </a:p>
        </p:txBody>
      </p:sp>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187174">
            <a:off x="6170495" y="2826523"/>
            <a:ext cx="1694868" cy="693779"/>
          </a:xfrm>
          <a:prstGeom prst="rect">
            <a:avLst/>
          </a:prstGeom>
        </p:spPr>
      </p:pic>
      <p:sp>
        <p:nvSpPr>
          <p:cNvPr id="10" name="TextBox 9"/>
          <p:cNvSpPr txBox="1"/>
          <p:nvPr/>
        </p:nvSpPr>
        <p:spPr>
          <a:xfrm>
            <a:off x="6651517" y="1843244"/>
            <a:ext cx="2426498" cy="415948"/>
          </a:xfrm>
          <a:prstGeom prst="rect">
            <a:avLst/>
          </a:prstGeom>
          <a:noFill/>
        </p:spPr>
        <p:txBody>
          <a:bodyPr wrap="none" rtlCol="0">
            <a:spAutoFit/>
          </a:bodyPr>
          <a:lstStyle/>
          <a:p>
            <a:r>
              <a:rPr lang="en-US" sz="2103"/>
              <a:t>Search: 123 Main St.</a:t>
            </a:r>
          </a:p>
        </p:txBody>
      </p:sp>
      <p:sp>
        <p:nvSpPr>
          <p:cNvPr id="11" name="TextBox 10">
            <a:extLst>
              <a:ext uri="{FF2B5EF4-FFF2-40B4-BE49-F238E27FC236}">
                <a16:creationId xmlns:a16="http://schemas.microsoft.com/office/drawing/2014/main" id="{842F5DD1-C5D8-1243-8805-68852305EADB}"/>
              </a:ext>
            </a:extLst>
          </p:cNvPr>
          <p:cNvSpPr txBox="1"/>
          <p:nvPr/>
        </p:nvSpPr>
        <p:spPr>
          <a:xfrm rot="19984775">
            <a:off x="8159076" y="4638399"/>
            <a:ext cx="2785314" cy="646331"/>
          </a:xfrm>
          <a:prstGeom prst="rect">
            <a:avLst/>
          </a:prstGeom>
          <a:noFill/>
        </p:spPr>
        <p:txBody>
          <a:bodyPr wrap="none" rtlCol="0">
            <a:spAutoFit/>
          </a:bodyPr>
          <a:lstStyle/>
          <a:p>
            <a:r>
              <a:rPr lang="en-US" sz="3600" dirty="0">
                <a:solidFill>
                  <a:schemeClr val="accent2"/>
                </a:solidFill>
              </a:rPr>
              <a:t>1,000x slower</a:t>
            </a:r>
          </a:p>
        </p:txBody>
      </p:sp>
      <p:sp>
        <p:nvSpPr>
          <p:cNvPr id="12" name="TextBox 11">
            <a:extLst>
              <a:ext uri="{FF2B5EF4-FFF2-40B4-BE49-F238E27FC236}">
                <a16:creationId xmlns:a16="http://schemas.microsoft.com/office/drawing/2014/main" id="{654A2B6C-27C4-F54D-8209-351BFD01EC81}"/>
              </a:ext>
            </a:extLst>
          </p:cNvPr>
          <p:cNvSpPr txBox="1"/>
          <p:nvPr/>
        </p:nvSpPr>
        <p:spPr>
          <a:xfrm>
            <a:off x="8489969" y="5852423"/>
            <a:ext cx="2123530" cy="369332"/>
          </a:xfrm>
          <a:prstGeom prst="rect">
            <a:avLst/>
          </a:prstGeom>
          <a:noFill/>
        </p:spPr>
        <p:txBody>
          <a:bodyPr wrap="none" rtlCol="0">
            <a:spAutoFit/>
          </a:bodyPr>
          <a:lstStyle/>
          <a:p>
            <a:r>
              <a:rPr lang="en-US" dirty="0"/>
              <a:t>Walk time: 8.3 hours</a:t>
            </a:r>
          </a:p>
        </p:txBody>
      </p:sp>
    </p:spTree>
    <p:extLst>
      <p:ext uri="{BB962C8B-B14F-4D97-AF65-F5344CB8AC3E}">
        <p14:creationId xmlns:p14="http://schemas.microsoft.com/office/powerpoint/2010/main" val="2981781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5D834-38B7-D049-8AD3-41D48A4B7D30}"/>
              </a:ext>
            </a:extLst>
          </p:cNvPr>
          <p:cNvSpPr>
            <a:spLocks noGrp="1"/>
          </p:cNvSpPr>
          <p:nvPr>
            <p:ph type="title"/>
          </p:nvPr>
        </p:nvSpPr>
        <p:spPr/>
        <p:txBody>
          <a:bodyPr>
            <a:normAutofit fontScale="90000"/>
          </a:bodyPr>
          <a:lstStyle/>
          <a:p>
            <a:r>
              <a:rPr lang="en-US" b="1" dirty="0"/>
              <a:t>Graphs and the “Open World” Assumption</a:t>
            </a:r>
          </a:p>
        </p:txBody>
      </p:sp>
      <p:sp>
        <p:nvSpPr>
          <p:cNvPr id="4" name="Slide Number Placeholder 3">
            <a:extLst>
              <a:ext uri="{FF2B5EF4-FFF2-40B4-BE49-F238E27FC236}">
                <a16:creationId xmlns:a16="http://schemas.microsoft.com/office/drawing/2014/main" id="{4E4390D7-EA48-DD40-A1A3-E6AB695CDEA1}"/>
              </a:ext>
            </a:extLst>
          </p:cNvPr>
          <p:cNvSpPr>
            <a:spLocks noGrp="1"/>
          </p:cNvSpPr>
          <p:nvPr>
            <p:ph type="sldNum" sz="quarter" idx="12"/>
          </p:nvPr>
        </p:nvSpPr>
        <p:spPr/>
        <p:txBody>
          <a:bodyPr/>
          <a:lstStyle/>
          <a:p>
            <a:fld id="{00000000-1234-1234-1234-123412341234}" type="slidenum">
              <a:rPr lang="en" smtClean="0"/>
              <a:pPr/>
              <a:t>11</a:t>
            </a:fld>
            <a:endParaRPr lang="en"/>
          </a:p>
        </p:txBody>
      </p:sp>
      <p:sp>
        <p:nvSpPr>
          <p:cNvPr id="6" name="Text Placeholder 5">
            <a:extLst>
              <a:ext uri="{FF2B5EF4-FFF2-40B4-BE49-F238E27FC236}">
                <a16:creationId xmlns:a16="http://schemas.microsoft.com/office/drawing/2014/main" id="{6074FE48-5C24-0849-8047-75C2846FDB3E}"/>
              </a:ext>
            </a:extLst>
          </p:cNvPr>
          <p:cNvSpPr>
            <a:spLocks noGrp="1"/>
          </p:cNvSpPr>
          <p:nvPr>
            <p:ph type="body" sz="quarter" idx="4294967295"/>
          </p:nvPr>
        </p:nvSpPr>
        <p:spPr>
          <a:xfrm>
            <a:off x="1303867" y="1525182"/>
            <a:ext cx="3848100" cy="663575"/>
          </a:xfrm>
          <a:noFill/>
        </p:spPr>
        <p:txBody>
          <a:bodyPr/>
          <a:lstStyle/>
          <a:p>
            <a:pPr marL="0" indent="0" algn="ctr">
              <a:buNone/>
            </a:pPr>
            <a:r>
              <a:rPr lang="en-US" sz="2727" b="1" dirty="0">
                <a:solidFill>
                  <a:schemeClr val="tx1"/>
                </a:solidFill>
              </a:rPr>
              <a:t>Past: Closed Word</a:t>
            </a:r>
          </a:p>
        </p:txBody>
      </p:sp>
      <p:sp>
        <p:nvSpPr>
          <p:cNvPr id="7" name="Text Placeholder 6">
            <a:extLst>
              <a:ext uri="{FF2B5EF4-FFF2-40B4-BE49-F238E27FC236}">
                <a16:creationId xmlns:a16="http://schemas.microsoft.com/office/drawing/2014/main" id="{D5062983-F84B-8246-B7B5-65F355E5EEE2}"/>
              </a:ext>
            </a:extLst>
          </p:cNvPr>
          <p:cNvSpPr>
            <a:spLocks noGrp="1"/>
          </p:cNvSpPr>
          <p:nvPr>
            <p:ph type="body" sz="quarter" idx="4294967295"/>
          </p:nvPr>
        </p:nvSpPr>
        <p:spPr>
          <a:xfrm>
            <a:off x="7322608" y="1500737"/>
            <a:ext cx="3514725" cy="663575"/>
          </a:xfrm>
          <a:noFill/>
        </p:spPr>
        <p:txBody>
          <a:bodyPr vert="horz" lIns="93518" tIns="0" rIns="0" bIns="0" rtlCol="0" anchor="ctr">
            <a:noAutofit/>
          </a:bodyPr>
          <a:lstStyle/>
          <a:p>
            <a:pPr marL="0" indent="0" algn="ctr">
              <a:buNone/>
            </a:pPr>
            <a:r>
              <a:rPr lang="en-US" sz="2727" b="1" dirty="0">
                <a:solidFill>
                  <a:schemeClr val="tx1"/>
                </a:solidFill>
              </a:rPr>
              <a:t>Graph: Open World</a:t>
            </a:r>
          </a:p>
        </p:txBody>
      </p:sp>
      <p:pic>
        <p:nvPicPr>
          <p:cNvPr id="12" name="Picture 11">
            <a:extLst>
              <a:ext uri="{FF2B5EF4-FFF2-40B4-BE49-F238E27FC236}">
                <a16:creationId xmlns:a16="http://schemas.microsoft.com/office/drawing/2014/main" id="{2DC4F090-B041-A346-8BCA-6914F0D7DCFB}"/>
              </a:ext>
            </a:extLst>
          </p:cNvPr>
          <p:cNvPicPr>
            <a:picLocks noChangeAspect="1"/>
          </p:cNvPicPr>
          <p:nvPr/>
        </p:nvPicPr>
        <p:blipFill>
          <a:blip r:embed="rId3"/>
          <a:stretch>
            <a:fillRect/>
          </a:stretch>
        </p:blipFill>
        <p:spPr>
          <a:xfrm>
            <a:off x="1896035" y="2316789"/>
            <a:ext cx="2353236" cy="2147636"/>
          </a:xfrm>
          <a:prstGeom prst="rect">
            <a:avLst/>
          </a:prstGeom>
        </p:spPr>
      </p:pic>
      <p:sp>
        <p:nvSpPr>
          <p:cNvPr id="13" name="TextBox 12">
            <a:extLst>
              <a:ext uri="{FF2B5EF4-FFF2-40B4-BE49-F238E27FC236}">
                <a16:creationId xmlns:a16="http://schemas.microsoft.com/office/drawing/2014/main" id="{26273332-0141-7A49-BF60-1AE2EBA81BF0}"/>
              </a:ext>
            </a:extLst>
          </p:cNvPr>
          <p:cNvSpPr txBox="1"/>
          <p:nvPr/>
        </p:nvSpPr>
        <p:spPr>
          <a:xfrm>
            <a:off x="493985" y="4915173"/>
            <a:ext cx="52024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Everything is </a:t>
            </a:r>
            <a:r>
              <a:rPr lang="en-US" sz="2000" b="1" dirty="0"/>
              <a:t>prohibited</a:t>
            </a:r>
            <a:r>
              <a:rPr lang="en-US" sz="2000" dirty="0"/>
              <a:t> until it is </a:t>
            </a:r>
            <a:r>
              <a:rPr lang="en-US" sz="2000" b="1" dirty="0"/>
              <a:t>permitted</a:t>
            </a:r>
          </a:p>
          <a:p>
            <a:pPr marL="342900" indent="-342900">
              <a:buFont typeface="Arial" panose="020B0604020202020204" pitchFamily="34" charset="0"/>
              <a:buChar char="•"/>
            </a:pPr>
            <a:r>
              <a:rPr lang="en-US" sz="2000" dirty="0"/>
              <a:t>You can </a:t>
            </a:r>
            <a:r>
              <a:rPr lang="en-US" sz="2000" b="1" dirty="0"/>
              <a:t>only</a:t>
            </a:r>
            <a:r>
              <a:rPr lang="en-US" sz="2000" dirty="0"/>
              <a:t> add data that you model</a:t>
            </a:r>
          </a:p>
        </p:txBody>
      </p:sp>
      <p:sp>
        <p:nvSpPr>
          <p:cNvPr id="14" name="&quot;No&quot; Symbol 13">
            <a:extLst>
              <a:ext uri="{FF2B5EF4-FFF2-40B4-BE49-F238E27FC236}">
                <a16:creationId xmlns:a16="http://schemas.microsoft.com/office/drawing/2014/main" id="{63AA4DD4-F822-8A4F-87E3-0AF58A1E79C2}"/>
              </a:ext>
            </a:extLst>
          </p:cNvPr>
          <p:cNvSpPr/>
          <p:nvPr/>
        </p:nvSpPr>
        <p:spPr>
          <a:xfrm>
            <a:off x="1627344" y="2065361"/>
            <a:ext cx="2885409" cy="2648187"/>
          </a:xfrm>
          <a:prstGeom prst="noSmoking">
            <a:avLst>
              <a:gd name="adj" fmla="val 107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solidFill>
                <a:schemeClr val="tx1"/>
              </a:solidFill>
            </a:endParaRPr>
          </a:p>
        </p:txBody>
      </p:sp>
      <p:sp>
        <p:nvSpPr>
          <p:cNvPr id="16" name="TextBox 15">
            <a:extLst>
              <a:ext uri="{FF2B5EF4-FFF2-40B4-BE49-F238E27FC236}">
                <a16:creationId xmlns:a16="http://schemas.microsoft.com/office/drawing/2014/main" id="{BCA99262-ACE0-7940-8DAA-1F917808842D}"/>
              </a:ext>
            </a:extLst>
          </p:cNvPr>
          <p:cNvSpPr txBox="1"/>
          <p:nvPr/>
        </p:nvSpPr>
        <p:spPr>
          <a:xfrm rot="2478857">
            <a:off x="2363602" y="3086399"/>
            <a:ext cx="1296445" cy="470000"/>
          </a:xfrm>
          <a:prstGeom prst="rect">
            <a:avLst/>
          </a:prstGeom>
          <a:noFill/>
        </p:spPr>
        <p:txBody>
          <a:bodyPr wrap="none" rtlCol="0">
            <a:spAutoFit/>
          </a:bodyPr>
          <a:lstStyle/>
          <a:p>
            <a:r>
              <a:rPr lang="en-US" sz="2454" b="1" dirty="0">
                <a:solidFill>
                  <a:srgbClr val="FF0000"/>
                </a:solidFill>
              </a:rPr>
              <a:t>CLOSED!</a:t>
            </a:r>
          </a:p>
        </p:txBody>
      </p:sp>
      <p:sp>
        <p:nvSpPr>
          <p:cNvPr id="18" name="TextBox 17">
            <a:extLst>
              <a:ext uri="{FF2B5EF4-FFF2-40B4-BE49-F238E27FC236}">
                <a16:creationId xmlns:a16="http://schemas.microsoft.com/office/drawing/2014/main" id="{A1A61D3E-48B0-564A-A55C-BB67A0FD4646}"/>
              </a:ext>
            </a:extLst>
          </p:cNvPr>
          <p:cNvSpPr txBox="1"/>
          <p:nvPr/>
        </p:nvSpPr>
        <p:spPr>
          <a:xfrm>
            <a:off x="6236690" y="4915173"/>
            <a:ext cx="5117110" cy="1015663"/>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000"/>
            </a:lvl1pPr>
          </a:lstStyle>
          <a:p>
            <a:r>
              <a:rPr lang="en-US" dirty="0"/>
              <a:t>Everything is </a:t>
            </a:r>
            <a:r>
              <a:rPr lang="en-US" b="1" dirty="0"/>
              <a:t>permitted</a:t>
            </a:r>
            <a:r>
              <a:rPr lang="en-US" dirty="0"/>
              <a:t> until it is </a:t>
            </a:r>
            <a:r>
              <a:rPr lang="en-US" b="1" dirty="0"/>
              <a:t>prohibited</a:t>
            </a:r>
          </a:p>
          <a:p>
            <a:r>
              <a:rPr lang="en-US" dirty="0"/>
              <a:t>Anyone can easily add any data at any time without disruption of services</a:t>
            </a:r>
          </a:p>
        </p:txBody>
      </p:sp>
      <p:pic>
        <p:nvPicPr>
          <p:cNvPr id="15" name="Picture 14">
            <a:extLst>
              <a:ext uri="{FF2B5EF4-FFF2-40B4-BE49-F238E27FC236}">
                <a16:creationId xmlns:a16="http://schemas.microsoft.com/office/drawing/2014/main" id="{66BCDD0D-E2BE-4441-8385-32BD023C9146}"/>
              </a:ext>
            </a:extLst>
          </p:cNvPr>
          <p:cNvPicPr>
            <a:picLocks noChangeAspect="1"/>
          </p:cNvPicPr>
          <p:nvPr/>
        </p:nvPicPr>
        <p:blipFill>
          <a:blip r:embed="rId3"/>
          <a:stretch>
            <a:fillRect/>
          </a:stretch>
        </p:blipFill>
        <p:spPr>
          <a:xfrm>
            <a:off x="8075166" y="2182099"/>
            <a:ext cx="2353236" cy="2147636"/>
          </a:xfrm>
          <a:prstGeom prst="rect">
            <a:avLst/>
          </a:prstGeom>
        </p:spPr>
      </p:pic>
    </p:spTree>
    <p:extLst>
      <p:ext uri="{BB962C8B-B14F-4D97-AF65-F5344CB8AC3E}">
        <p14:creationId xmlns:p14="http://schemas.microsoft.com/office/powerpoint/2010/main" val="1068902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The Knowledge Triangle</a:t>
            </a:r>
          </a:p>
        </p:txBody>
      </p:sp>
      <p:sp>
        <p:nvSpPr>
          <p:cNvPr id="3" name="Slide Number Placeholder 2"/>
          <p:cNvSpPr>
            <a:spLocks noGrp="1"/>
          </p:cNvSpPr>
          <p:nvPr>
            <p:ph type="sldNum" sz="quarter" idx="12"/>
          </p:nvPr>
        </p:nvSpPr>
        <p:spPr/>
        <p:txBody>
          <a:bodyPr/>
          <a:lstStyle/>
          <a:p>
            <a:fld id="{3310D8EA-3107-4873-B9AB-DD7D3E79053A}" type="slidenum">
              <a:rPr lang="en-US" smtClean="0"/>
              <a:t>12</a:t>
            </a:fld>
            <a:endParaRPr lang="en-US"/>
          </a:p>
        </p:txBody>
      </p:sp>
      <p:sp>
        <p:nvSpPr>
          <p:cNvPr id="5" name="TextBox 4"/>
          <p:cNvSpPr txBox="1"/>
          <p:nvPr/>
        </p:nvSpPr>
        <p:spPr>
          <a:xfrm>
            <a:off x="7914617" y="6010064"/>
            <a:ext cx="3314059" cy="281167"/>
          </a:xfrm>
          <a:prstGeom prst="rect">
            <a:avLst/>
          </a:prstGeom>
          <a:noFill/>
        </p:spPr>
        <p:txBody>
          <a:bodyPr wrap="square" rtlCol="0">
            <a:spAutoFit/>
          </a:bodyPr>
          <a:lstStyle/>
          <a:p>
            <a:r>
              <a:rPr lang="en-US" sz="1227" dirty="0"/>
              <a:t>https://</a:t>
            </a:r>
            <a:r>
              <a:rPr lang="en-US" sz="1227" dirty="0" err="1"/>
              <a:t>en.wikipedia.org</a:t>
            </a:r>
            <a:r>
              <a:rPr lang="en-US" sz="1227" dirty="0"/>
              <a:t>/wiki/</a:t>
            </a:r>
            <a:r>
              <a:rPr lang="en-US" sz="1227" dirty="0" err="1"/>
              <a:t>DIKW_pyramid</a:t>
            </a:r>
            <a:endParaRPr lang="en-US" sz="1227" dirty="0"/>
          </a:p>
        </p:txBody>
      </p:sp>
      <p:sp>
        <p:nvSpPr>
          <p:cNvPr id="9" name="TextBox 8"/>
          <p:cNvSpPr txBox="1"/>
          <p:nvPr/>
        </p:nvSpPr>
        <p:spPr>
          <a:xfrm>
            <a:off x="493985" y="1661155"/>
            <a:ext cx="5531108" cy="3350917"/>
          </a:xfrm>
          <a:prstGeom prst="rect">
            <a:avLst/>
          </a:prstGeom>
          <a:noFill/>
        </p:spPr>
        <p:txBody>
          <a:bodyPr wrap="square" rtlCol="0">
            <a:spAutoFit/>
          </a:bodyPr>
          <a:lstStyle/>
          <a:p>
            <a:pPr marL="311719" indent="-311719">
              <a:spcAft>
                <a:spcPts val="545"/>
              </a:spcAft>
              <a:buFont typeface="Arial" charset="0"/>
              <a:buChar char="•"/>
            </a:pPr>
            <a:r>
              <a:rPr lang="en-US" sz="1909" dirty="0"/>
              <a:t>Diagram for representing the relationships between data, information, and knowledge</a:t>
            </a:r>
          </a:p>
          <a:p>
            <a:pPr marL="311719" indent="-311719">
              <a:spcAft>
                <a:spcPts val="545"/>
              </a:spcAft>
              <a:buFont typeface="Arial" charset="0"/>
              <a:buChar char="•"/>
            </a:pPr>
            <a:r>
              <a:rPr lang="en-US" sz="1909" dirty="0"/>
              <a:t>Too often we focus on “Big Data” and not enough on connected knowledge and </a:t>
            </a:r>
            <a:r>
              <a:rPr lang="en-US" sz="1909" b="1" dirty="0"/>
              <a:t>transferrable</a:t>
            </a:r>
            <a:r>
              <a:rPr lang="en-US" sz="1909" dirty="0"/>
              <a:t> knowledge</a:t>
            </a:r>
          </a:p>
          <a:p>
            <a:pPr marL="311719" indent="-311719">
              <a:spcAft>
                <a:spcPts val="545"/>
              </a:spcAft>
              <a:buFont typeface="Arial" charset="0"/>
              <a:buChar char="•"/>
            </a:pPr>
            <a:r>
              <a:rPr lang="en-US" sz="1909" dirty="0"/>
              <a:t>Graphs are connected information concepts</a:t>
            </a:r>
          </a:p>
          <a:p>
            <a:pPr marL="311719" indent="-311719">
              <a:spcAft>
                <a:spcPts val="545"/>
              </a:spcAft>
              <a:buFont typeface="Arial" charset="0"/>
              <a:buChar char="•"/>
            </a:pPr>
            <a:r>
              <a:rPr lang="en-US" sz="1909" dirty="0"/>
              <a:t>Wisdom is reusable across multiple context</a:t>
            </a:r>
          </a:p>
          <a:p>
            <a:pPr marL="311719" indent="-311719">
              <a:spcAft>
                <a:spcPts val="545"/>
              </a:spcAft>
              <a:buFont typeface="Arial" charset="0"/>
              <a:buChar char="•"/>
            </a:pPr>
            <a:r>
              <a:rPr lang="en-US" sz="1909" dirty="0"/>
              <a:t>Can we capture knowledge in a form that can be reused across multiple domains?</a:t>
            </a:r>
          </a:p>
          <a:p>
            <a:pPr>
              <a:spcAft>
                <a:spcPts val="545"/>
              </a:spcAft>
            </a:pPr>
            <a:endParaRPr lang="en-US" sz="1909" dirty="0"/>
          </a:p>
        </p:txBody>
      </p:sp>
      <p:sp>
        <p:nvSpPr>
          <p:cNvPr id="11" name="Trapezoid 10"/>
          <p:cNvSpPr/>
          <p:nvPr/>
        </p:nvSpPr>
        <p:spPr>
          <a:xfrm>
            <a:off x="6037551" y="4502650"/>
            <a:ext cx="5191125" cy="955437"/>
          </a:xfrm>
          <a:prstGeom prst="trapezoid">
            <a:avLst>
              <a:gd name="adj" fmla="val 6202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400" b="1" dirty="0">
                <a:solidFill>
                  <a:schemeClr val="tx1"/>
                </a:solidFill>
              </a:rPr>
              <a:t>Data</a:t>
            </a:r>
            <a:r>
              <a:rPr lang="en-US" sz="2400" dirty="0"/>
              <a:t> - Binary, Codes, Data Lakes</a:t>
            </a:r>
          </a:p>
        </p:txBody>
      </p:sp>
      <p:sp>
        <p:nvSpPr>
          <p:cNvPr id="12" name="Trapezoid 11"/>
          <p:cNvSpPr/>
          <p:nvPr/>
        </p:nvSpPr>
        <p:spPr>
          <a:xfrm>
            <a:off x="6631065" y="3547213"/>
            <a:ext cx="4007977" cy="955437"/>
          </a:xfrm>
          <a:prstGeom prst="trapezoid">
            <a:avLst>
              <a:gd name="adj" fmla="val 61688"/>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400" b="1" dirty="0">
                <a:solidFill>
                  <a:schemeClr val="tx1"/>
                </a:solidFill>
              </a:rPr>
              <a:t>Information - </a:t>
            </a:r>
            <a:r>
              <a:rPr lang="en-US" sz="2400" dirty="0">
                <a:solidFill>
                  <a:schemeClr val="bg1"/>
                </a:solidFill>
              </a:rPr>
              <a:t>Concepts</a:t>
            </a:r>
          </a:p>
        </p:txBody>
      </p:sp>
      <p:sp>
        <p:nvSpPr>
          <p:cNvPr id="16" name="Trapezoid 15"/>
          <p:cNvSpPr/>
          <p:nvPr/>
        </p:nvSpPr>
        <p:spPr>
          <a:xfrm>
            <a:off x="7217422" y="1399914"/>
            <a:ext cx="2827124" cy="2147984"/>
          </a:xfrm>
          <a:prstGeom prst="trapezoid">
            <a:avLst>
              <a:gd name="adj" fmla="val 65809"/>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b="1" dirty="0">
              <a:solidFill>
                <a:schemeClr val="tx1"/>
              </a:solidFill>
            </a:endParaRPr>
          </a:p>
          <a:p>
            <a:pPr algn="ctr"/>
            <a:endParaRPr lang="en-US" b="1" dirty="0">
              <a:solidFill>
                <a:schemeClr val="tx1"/>
              </a:solidFill>
            </a:endParaRPr>
          </a:p>
        </p:txBody>
      </p:sp>
      <p:sp>
        <p:nvSpPr>
          <p:cNvPr id="6" name="TextBox 5">
            <a:extLst>
              <a:ext uri="{FF2B5EF4-FFF2-40B4-BE49-F238E27FC236}">
                <a16:creationId xmlns:a16="http://schemas.microsoft.com/office/drawing/2014/main" id="{40A7E67D-0510-A245-B6EB-FFAB6A64F6CF}"/>
              </a:ext>
            </a:extLst>
          </p:cNvPr>
          <p:cNvSpPr txBox="1"/>
          <p:nvPr/>
        </p:nvSpPr>
        <p:spPr>
          <a:xfrm>
            <a:off x="7500354" y="2639239"/>
            <a:ext cx="2261260" cy="1015663"/>
          </a:xfrm>
          <a:prstGeom prst="rect">
            <a:avLst/>
          </a:prstGeom>
          <a:noFill/>
        </p:spPr>
        <p:txBody>
          <a:bodyPr wrap="none" rtlCol="0">
            <a:spAutoFit/>
          </a:bodyPr>
          <a:lstStyle/>
          <a:p>
            <a:pPr algn="ctr"/>
            <a:r>
              <a:rPr lang="en-US" sz="2400" b="1" dirty="0"/>
              <a:t>Knowledge</a:t>
            </a:r>
          </a:p>
          <a:p>
            <a:pPr algn="ctr"/>
            <a:r>
              <a:rPr lang="en-US" dirty="0"/>
              <a:t>Patterns Relationships</a:t>
            </a:r>
          </a:p>
          <a:p>
            <a:pPr algn="ctr"/>
            <a:endParaRPr lang="en-US" dirty="0"/>
          </a:p>
        </p:txBody>
      </p:sp>
    </p:spTree>
    <p:extLst>
      <p:ext uri="{BB962C8B-B14F-4D97-AF65-F5344CB8AC3E}">
        <p14:creationId xmlns:p14="http://schemas.microsoft.com/office/powerpoint/2010/main" val="2280049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5246852" y="2652909"/>
            <a:ext cx="3845751" cy="943746"/>
          </a:xfrm>
          <a:prstGeom prst="rect">
            <a:avLst/>
          </a:prstGeom>
          <a:solidFill>
            <a:schemeClr val="bg1">
              <a:lumMod val="95000"/>
              <a:alpha val="24000"/>
            </a:schemeClr>
          </a:solidFill>
          <a:ln>
            <a:solidFill>
              <a:schemeClr val="tx1"/>
            </a:solidFill>
          </a:ln>
        </p:spPr>
      </p:pic>
      <p:sp>
        <p:nvSpPr>
          <p:cNvPr id="2" name="Title 1"/>
          <p:cNvSpPr>
            <a:spLocks noGrp="1"/>
          </p:cNvSpPr>
          <p:nvPr>
            <p:ph type="title"/>
          </p:nvPr>
        </p:nvSpPr>
        <p:spPr/>
        <p:txBody>
          <a:bodyPr>
            <a:normAutofit fontScale="90000"/>
          </a:bodyPr>
          <a:lstStyle/>
          <a:p>
            <a:r>
              <a:rPr lang="en-US" b="1" dirty="0"/>
              <a:t>From Raw Data to Wisdom</a:t>
            </a:r>
          </a:p>
        </p:txBody>
      </p:sp>
      <p:sp>
        <p:nvSpPr>
          <p:cNvPr id="5" name="Slide Number Placeholder 4"/>
          <p:cNvSpPr>
            <a:spLocks noGrp="1"/>
          </p:cNvSpPr>
          <p:nvPr>
            <p:ph type="sldNum" sz="quarter" idx="12"/>
          </p:nvPr>
        </p:nvSpPr>
        <p:spPr/>
        <p:txBody>
          <a:bodyPr/>
          <a:lstStyle/>
          <a:p>
            <a:fld id="{3310D8EA-3107-4873-B9AB-DD7D3E79053A}" type="slidenum">
              <a:rPr lang="en-US" smtClean="0"/>
              <a:t>13</a:t>
            </a:fld>
            <a:endParaRPr lang="en-US"/>
          </a:p>
        </p:txBody>
      </p:sp>
      <p:pic>
        <p:nvPicPr>
          <p:cNvPr id="7" name="Picture 6"/>
          <p:cNvPicPr>
            <a:picLocks noChangeAspect="1"/>
          </p:cNvPicPr>
          <p:nvPr/>
        </p:nvPicPr>
        <p:blipFill>
          <a:blip r:embed="rId3"/>
          <a:stretch>
            <a:fillRect/>
          </a:stretch>
        </p:blipFill>
        <p:spPr>
          <a:xfrm>
            <a:off x="4655777" y="5121930"/>
            <a:ext cx="4797016" cy="978845"/>
          </a:xfrm>
          <a:prstGeom prst="rect">
            <a:avLst/>
          </a:prstGeom>
        </p:spPr>
      </p:pic>
      <p:sp>
        <p:nvSpPr>
          <p:cNvPr id="8" name="Up Arrow 7"/>
          <p:cNvSpPr/>
          <p:nvPr/>
        </p:nvSpPr>
        <p:spPr>
          <a:xfrm>
            <a:off x="6494329" y="4810202"/>
            <a:ext cx="1119909" cy="311727"/>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9" name="Rectangle 8"/>
          <p:cNvSpPr/>
          <p:nvPr/>
        </p:nvSpPr>
        <p:spPr>
          <a:xfrm>
            <a:off x="4816525" y="3888144"/>
            <a:ext cx="4490528" cy="94516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2800" b="1" dirty="0" err="1"/>
          </a:p>
        </p:txBody>
      </p:sp>
      <p:sp>
        <p:nvSpPr>
          <p:cNvPr id="10" name="Up Arrow 9"/>
          <p:cNvSpPr/>
          <p:nvPr/>
        </p:nvSpPr>
        <p:spPr>
          <a:xfrm>
            <a:off x="6501836" y="3578640"/>
            <a:ext cx="1119909" cy="311727"/>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 name="Rectangle 10"/>
          <p:cNvSpPr/>
          <p:nvPr/>
        </p:nvSpPr>
        <p:spPr>
          <a:xfrm>
            <a:off x="5224348" y="2654506"/>
            <a:ext cx="3845751" cy="942149"/>
          </a:xfrm>
          <a:prstGeom prst="rect">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solidFill>
                <a:srgbClr val="E87722"/>
              </a:solidFill>
            </a:endParaRPr>
          </a:p>
        </p:txBody>
      </p:sp>
      <p:sp>
        <p:nvSpPr>
          <p:cNvPr id="14" name="TextBox 13"/>
          <p:cNvSpPr txBox="1"/>
          <p:nvPr/>
        </p:nvSpPr>
        <p:spPr>
          <a:xfrm>
            <a:off x="5762761" y="1672537"/>
            <a:ext cx="2851727" cy="646331"/>
          </a:xfrm>
          <a:prstGeom prst="rect">
            <a:avLst/>
          </a:prstGeom>
          <a:noFill/>
        </p:spPr>
        <p:txBody>
          <a:bodyPr wrap="square" rtlCol="0">
            <a:spAutoFit/>
          </a:bodyPr>
          <a:lstStyle/>
          <a:p>
            <a:pPr algn="ctr"/>
            <a:r>
              <a:rPr lang="en-US" dirty="0"/>
              <a:t>Knowledge can be </a:t>
            </a:r>
            <a:r>
              <a:rPr lang="en-US" b="1" dirty="0"/>
              <a:t>reused</a:t>
            </a:r>
            <a:r>
              <a:rPr lang="en-US" dirty="0"/>
              <a:t> across multiple context</a:t>
            </a:r>
          </a:p>
        </p:txBody>
      </p:sp>
      <p:sp>
        <p:nvSpPr>
          <p:cNvPr id="15" name="TextBox 14"/>
          <p:cNvSpPr txBox="1"/>
          <p:nvPr/>
        </p:nvSpPr>
        <p:spPr>
          <a:xfrm>
            <a:off x="9546135" y="5334352"/>
            <a:ext cx="1590045" cy="461665"/>
          </a:xfrm>
          <a:prstGeom prst="rect">
            <a:avLst/>
          </a:prstGeom>
          <a:noFill/>
        </p:spPr>
        <p:txBody>
          <a:bodyPr wrap="square" rtlCol="0">
            <a:spAutoFit/>
          </a:bodyPr>
          <a:lstStyle/>
          <a:p>
            <a:r>
              <a:rPr lang="en-US" sz="2400" b="1" dirty="0">
                <a:solidFill>
                  <a:schemeClr val="accent2"/>
                </a:solidFill>
              </a:rPr>
              <a:t>Data Lake</a:t>
            </a:r>
          </a:p>
        </p:txBody>
      </p:sp>
      <p:sp>
        <p:nvSpPr>
          <p:cNvPr id="16" name="TextBox 15"/>
          <p:cNvSpPr txBox="1"/>
          <p:nvPr/>
        </p:nvSpPr>
        <p:spPr>
          <a:xfrm>
            <a:off x="9336001" y="4149267"/>
            <a:ext cx="2383034" cy="461665"/>
          </a:xfrm>
          <a:prstGeom prst="rect">
            <a:avLst/>
          </a:prstGeom>
          <a:noFill/>
        </p:spPr>
        <p:txBody>
          <a:bodyPr wrap="square" rtlCol="0">
            <a:spAutoFit/>
          </a:bodyPr>
          <a:lstStyle/>
          <a:p>
            <a:r>
              <a:rPr lang="en-US" sz="2400" b="1" dirty="0">
                <a:solidFill>
                  <a:schemeClr val="accent2"/>
                </a:solidFill>
              </a:rPr>
              <a:t>Information</a:t>
            </a:r>
          </a:p>
        </p:txBody>
      </p:sp>
      <p:sp>
        <p:nvSpPr>
          <p:cNvPr id="17" name="TextBox 16"/>
          <p:cNvSpPr txBox="1"/>
          <p:nvPr/>
        </p:nvSpPr>
        <p:spPr>
          <a:xfrm>
            <a:off x="9224232" y="2699292"/>
            <a:ext cx="2233853" cy="830997"/>
          </a:xfrm>
          <a:prstGeom prst="rect">
            <a:avLst/>
          </a:prstGeom>
          <a:noFill/>
        </p:spPr>
        <p:txBody>
          <a:bodyPr wrap="square" rtlCol="0">
            <a:spAutoFit/>
          </a:bodyPr>
          <a:lstStyle/>
          <a:p>
            <a:r>
              <a:rPr lang="en-US" sz="2400" b="1" dirty="0">
                <a:solidFill>
                  <a:schemeClr val="accent2"/>
                </a:solidFill>
              </a:rPr>
              <a:t>Knowledge</a:t>
            </a:r>
          </a:p>
          <a:p>
            <a:r>
              <a:rPr lang="en-US" sz="2400" b="1" dirty="0">
                <a:solidFill>
                  <a:schemeClr val="accent2"/>
                </a:solidFill>
              </a:rPr>
              <a:t>Graph</a:t>
            </a:r>
          </a:p>
        </p:txBody>
      </p:sp>
      <p:sp>
        <p:nvSpPr>
          <p:cNvPr id="19" name="TextBox 18"/>
          <p:cNvSpPr txBox="1"/>
          <p:nvPr/>
        </p:nvSpPr>
        <p:spPr>
          <a:xfrm>
            <a:off x="1237585" y="5103520"/>
            <a:ext cx="2433132" cy="923330"/>
          </a:xfrm>
          <a:prstGeom prst="rect">
            <a:avLst/>
          </a:prstGeom>
          <a:noFill/>
        </p:spPr>
        <p:txBody>
          <a:bodyPr wrap="square" rtlCol="0">
            <a:spAutoFit/>
          </a:bodyPr>
          <a:lstStyle/>
          <a:p>
            <a:r>
              <a:rPr lang="en-US" dirty="0"/>
              <a:t>Raw data dumped from a database, log files or documents</a:t>
            </a:r>
          </a:p>
        </p:txBody>
      </p:sp>
      <p:sp>
        <p:nvSpPr>
          <p:cNvPr id="20" name="TextBox 19"/>
          <p:cNvSpPr txBox="1"/>
          <p:nvPr/>
        </p:nvSpPr>
        <p:spPr>
          <a:xfrm>
            <a:off x="5050771" y="4020434"/>
            <a:ext cx="1423980" cy="400110"/>
          </a:xfrm>
          <a:prstGeom prst="rect">
            <a:avLst/>
          </a:prstGeom>
          <a:noFill/>
        </p:spPr>
        <p:txBody>
          <a:bodyPr wrap="none" rtlCol="0">
            <a:spAutoFit/>
          </a:bodyPr>
          <a:lstStyle/>
          <a:p>
            <a:r>
              <a:rPr lang="en-US" sz="2000" b="1">
                <a:solidFill>
                  <a:schemeClr val="bg1"/>
                </a:solidFill>
              </a:rPr>
              <a:t>Tagged Text</a:t>
            </a:r>
            <a:endParaRPr lang="en-US" sz="2000" b="1" dirty="0">
              <a:solidFill>
                <a:schemeClr val="bg1"/>
              </a:solidFill>
            </a:endParaRPr>
          </a:p>
        </p:txBody>
      </p:sp>
      <p:sp>
        <p:nvSpPr>
          <p:cNvPr id="21" name="TextBox 20"/>
          <p:cNvSpPr txBox="1"/>
          <p:nvPr/>
        </p:nvSpPr>
        <p:spPr>
          <a:xfrm>
            <a:off x="5330698" y="2735666"/>
            <a:ext cx="1237839" cy="338554"/>
          </a:xfrm>
          <a:prstGeom prst="rect">
            <a:avLst/>
          </a:prstGeom>
          <a:noFill/>
        </p:spPr>
        <p:txBody>
          <a:bodyPr wrap="none" rtlCol="0">
            <a:spAutoFit/>
          </a:bodyPr>
          <a:lstStyle/>
          <a:p>
            <a:r>
              <a:rPr lang="en-US" sz="1600" b="1" dirty="0">
                <a:solidFill>
                  <a:srgbClr val="E87722"/>
                </a:solidFill>
              </a:rPr>
              <a:t>Connections</a:t>
            </a:r>
          </a:p>
        </p:txBody>
      </p:sp>
      <p:sp>
        <p:nvSpPr>
          <p:cNvPr id="22" name="TextBox 21"/>
          <p:cNvSpPr txBox="1"/>
          <p:nvPr/>
        </p:nvSpPr>
        <p:spPr>
          <a:xfrm>
            <a:off x="6421645" y="3094924"/>
            <a:ext cx="1075615" cy="338554"/>
          </a:xfrm>
          <a:prstGeom prst="rect">
            <a:avLst/>
          </a:prstGeom>
          <a:noFill/>
        </p:spPr>
        <p:txBody>
          <a:bodyPr wrap="none" rtlCol="0">
            <a:spAutoFit/>
          </a:bodyPr>
          <a:lstStyle/>
          <a:p>
            <a:r>
              <a:rPr lang="en-US" sz="1600" b="1" dirty="0">
                <a:solidFill>
                  <a:srgbClr val="E87722"/>
                </a:solidFill>
              </a:rPr>
              <a:t>Consistent</a:t>
            </a:r>
          </a:p>
        </p:txBody>
      </p:sp>
      <p:sp>
        <p:nvSpPr>
          <p:cNvPr id="23" name="TextBox 22"/>
          <p:cNvSpPr txBox="1"/>
          <p:nvPr/>
        </p:nvSpPr>
        <p:spPr>
          <a:xfrm>
            <a:off x="7244432" y="2805638"/>
            <a:ext cx="1376467" cy="338554"/>
          </a:xfrm>
          <a:prstGeom prst="rect">
            <a:avLst/>
          </a:prstGeom>
          <a:noFill/>
        </p:spPr>
        <p:txBody>
          <a:bodyPr wrap="none" rtlCol="0">
            <a:spAutoFit/>
          </a:bodyPr>
          <a:lstStyle/>
          <a:p>
            <a:r>
              <a:rPr lang="en-US" sz="1600" b="1" dirty="0">
                <a:solidFill>
                  <a:srgbClr val="E87722"/>
                </a:solidFill>
              </a:rPr>
              <a:t>De-duplicated</a:t>
            </a:r>
          </a:p>
        </p:txBody>
      </p:sp>
      <p:sp>
        <p:nvSpPr>
          <p:cNvPr id="24" name="TextBox 23"/>
          <p:cNvSpPr txBox="1"/>
          <p:nvPr/>
        </p:nvSpPr>
        <p:spPr>
          <a:xfrm>
            <a:off x="4995847" y="4371929"/>
            <a:ext cx="1267526" cy="400110"/>
          </a:xfrm>
          <a:prstGeom prst="rect">
            <a:avLst/>
          </a:prstGeom>
          <a:noFill/>
        </p:spPr>
        <p:txBody>
          <a:bodyPr wrap="none" rtlCol="0">
            <a:spAutoFit/>
          </a:bodyPr>
          <a:lstStyle/>
          <a:p>
            <a:r>
              <a:rPr lang="en-US" sz="2000" b="1" dirty="0">
                <a:solidFill>
                  <a:schemeClr val="bg1"/>
                </a:solidFill>
              </a:rPr>
              <a:t>Semantics</a:t>
            </a:r>
          </a:p>
        </p:txBody>
      </p:sp>
      <p:sp>
        <p:nvSpPr>
          <p:cNvPr id="25" name="TextBox 24"/>
          <p:cNvSpPr txBox="1"/>
          <p:nvPr/>
        </p:nvSpPr>
        <p:spPr>
          <a:xfrm>
            <a:off x="6662986" y="4017887"/>
            <a:ext cx="1161472" cy="400110"/>
          </a:xfrm>
          <a:prstGeom prst="rect">
            <a:avLst/>
          </a:prstGeom>
          <a:noFill/>
        </p:spPr>
        <p:txBody>
          <a:bodyPr wrap="none" rtlCol="0">
            <a:spAutoFit/>
          </a:bodyPr>
          <a:lstStyle/>
          <a:p>
            <a:r>
              <a:rPr lang="en-US" sz="2000" b="1" dirty="0">
                <a:solidFill>
                  <a:schemeClr val="bg1"/>
                </a:solidFill>
              </a:rPr>
              <a:t>Concepts</a:t>
            </a:r>
          </a:p>
        </p:txBody>
      </p:sp>
      <p:sp>
        <p:nvSpPr>
          <p:cNvPr id="26" name="TextBox 25"/>
          <p:cNvSpPr txBox="1"/>
          <p:nvPr/>
        </p:nvSpPr>
        <p:spPr>
          <a:xfrm>
            <a:off x="6448310" y="1701137"/>
            <a:ext cx="1157496" cy="369332"/>
          </a:xfrm>
          <a:prstGeom prst="rect">
            <a:avLst/>
          </a:prstGeom>
          <a:noFill/>
        </p:spPr>
        <p:txBody>
          <a:bodyPr wrap="none" rtlCol="0">
            <a:spAutoFit/>
          </a:bodyPr>
          <a:lstStyle/>
          <a:p>
            <a:r>
              <a:rPr lang="en-US" b="1" dirty="0">
                <a:solidFill>
                  <a:schemeClr val="bg1"/>
                </a:solidFill>
              </a:rPr>
              <a:t>Reusable?</a:t>
            </a:r>
            <a:endParaRPr lang="en-US" dirty="0">
              <a:solidFill>
                <a:schemeClr val="bg1"/>
              </a:solidFill>
            </a:endParaRPr>
          </a:p>
        </p:txBody>
      </p:sp>
      <p:sp>
        <p:nvSpPr>
          <p:cNvPr id="27" name="TextBox 26"/>
          <p:cNvSpPr txBox="1"/>
          <p:nvPr/>
        </p:nvSpPr>
        <p:spPr>
          <a:xfrm>
            <a:off x="6509076" y="4349109"/>
            <a:ext cx="1283300" cy="400110"/>
          </a:xfrm>
          <a:prstGeom prst="rect">
            <a:avLst/>
          </a:prstGeom>
          <a:noFill/>
        </p:spPr>
        <p:txBody>
          <a:bodyPr wrap="none" rtlCol="0">
            <a:spAutoFit/>
          </a:bodyPr>
          <a:lstStyle/>
          <a:p>
            <a:r>
              <a:rPr lang="en-US" sz="2000" b="1">
                <a:solidFill>
                  <a:schemeClr val="bg1"/>
                </a:solidFill>
              </a:rPr>
              <a:t>Defintions</a:t>
            </a:r>
            <a:endParaRPr lang="en-US" sz="2000" b="1" dirty="0">
              <a:solidFill>
                <a:schemeClr val="bg1"/>
              </a:solidFill>
            </a:endParaRPr>
          </a:p>
        </p:txBody>
      </p:sp>
      <p:sp>
        <p:nvSpPr>
          <p:cNvPr id="28" name="TextBox 27"/>
          <p:cNvSpPr txBox="1"/>
          <p:nvPr/>
        </p:nvSpPr>
        <p:spPr>
          <a:xfrm>
            <a:off x="8066772" y="4011466"/>
            <a:ext cx="984821" cy="400110"/>
          </a:xfrm>
          <a:prstGeom prst="rect">
            <a:avLst/>
          </a:prstGeom>
          <a:noFill/>
        </p:spPr>
        <p:txBody>
          <a:bodyPr wrap="none" rtlCol="0">
            <a:spAutoFit/>
          </a:bodyPr>
          <a:lstStyle/>
          <a:p>
            <a:r>
              <a:rPr lang="en-US" sz="2000" b="1">
                <a:solidFill>
                  <a:schemeClr val="bg1"/>
                </a:solidFill>
              </a:rPr>
              <a:t>Validity</a:t>
            </a:r>
            <a:endParaRPr lang="en-US" sz="2000" b="1" dirty="0">
              <a:solidFill>
                <a:schemeClr val="bg1"/>
              </a:solidFill>
            </a:endParaRPr>
          </a:p>
        </p:txBody>
      </p:sp>
      <p:sp>
        <p:nvSpPr>
          <p:cNvPr id="29" name="TextBox 28"/>
          <p:cNvSpPr txBox="1"/>
          <p:nvPr/>
        </p:nvSpPr>
        <p:spPr>
          <a:xfrm>
            <a:off x="7961521" y="4325355"/>
            <a:ext cx="1352806" cy="400110"/>
          </a:xfrm>
          <a:prstGeom prst="rect">
            <a:avLst/>
          </a:prstGeom>
          <a:noFill/>
        </p:spPr>
        <p:txBody>
          <a:bodyPr wrap="none" rtlCol="0">
            <a:spAutoFit/>
          </a:bodyPr>
          <a:lstStyle/>
          <a:p>
            <a:r>
              <a:rPr lang="en-US" sz="2000" b="1" dirty="0">
                <a:solidFill>
                  <a:schemeClr val="bg1"/>
                </a:solidFill>
              </a:rPr>
              <a:t>Searchable</a:t>
            </a:r>
          </a:p>
        </p:txBody>
      </p:sp>
      <p:cxnSp>
        <p:nvCxnSpPr>
          <p:cNvPr id="31" name="Straight Arrow Connector 30"/>
          <p:cNvCxnSpPr/>
          <p:nvPr/>
        </p:nvCxnSpPr>
        <p:spPr>
          <a:xfrm flipV="1">
            <a:off x="4146966" y="1781255"/>
            <a:ext cx="874857" cy="3988488"/>
          </a:xfrm>
          <a:prstGeom prst="straightConnector1">
            <a:avLst/>
          </a:prstGeom>
          <a:ln w="1270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flipH="1">
            <a:off x="1473743" y="3101586"/>
            <a:ext cx="2127177" cy="954107"/>
          </a:xfrm>
          <a:prstGeom prst="rect">
            <a:avLst/>
          </a:prstGeom>
          <a:noFill/>
        </p:spPr>
        <p:txBody>
          <a:bodyPr wrap="square" rtlCol="0">
            <a:spAutoFit/>
          </a:bodyPr>
          <a:lstStyle/>
          <a:p>
            <a:pPr algn="r"/>
            <a:r>
              <a:rPr lang="en-US" sz="2800" b="1" dirty="0"/>
              <a:t>Continuous</a:t>
            </a:r>
          </a:p>
          <a:p>
            <a:pPr algn="r"/>
            <a:r>
              <a:rPr lang="en-US" sz="2800" b="1" dirty="0"/>
              <a:t>Enrichment</a:t>
            </a:r>
          </a:p>
        </p:txBody>
      </p:sp>
      <p:sp>
        <p:nvSpPr>
          <p:cNvPr id="3" name="TextBox 2">
            <a:extLst>
              <a:ext uri="{FF2B5EF4-FFF2-40B4-BE49-F238E27FC236}">
                <a16:creationId xmlns:a16="http://schemas.microsoft.com/office/drawing/2014/main" id="{CB600CA3-DA09-0244-AB2A-CBFB1D718CC1}"/>
              </a:ext>
            </a:extLst>
          </p:cNvPr>
          <p:cNvSpPr txBox="1"/>
          <p:nvPr/>
        </p:nvSpPr>
        <p:spPr>
          <a:xfrm rot="17031611">
            <a:off x="2794263" y="3679537"/>
            <a:ext cx="2789546" cy="523220"/>
          </a:xfrm>
          <a:prstGeom prst="rect">
            <a:avLst/>
          </a:prstGeom>
          <a:noFill/>
        </p:spPr>
        <p:txBody>
          <a:bodyPr wrap="none" rtlCol="0">
            <a:spAutoFit/>
          </a:bodyPr>
          <a:lstStyle/>
          <a:p>
            <a:r>
              <a:rPr lang="en-US" sz="2800" dirty="0"/>
              <a:t>Machine Learning</a:t>
            </a:r>
          </a:p>
        </p:txBody>
      </p:sp>
    </p:spTree>
    <p:extLst>
      <p:ext uri="{BB962C8B-B14F-4D97-AF65-F5344CB8AC3E}">
        <p14:creationId xmlns:p14="http://schemas.microsoft.com/office/powerpoint/2010/main" val="191068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92686" y="4529277"/>
            <a:ext cx="6030930" cy="838200"/>
          </a:xfrm>
        </p:spPr>
        <p:txBody>
          <a:bodyPr>
            <a:normAutofit fontScale="90000"/>
          </a:bodyPr>
          <a:lstStyle/>
          <a:p>
            <a:r>
              <a:rPr lang="en-US" dirty="0"/>
              <a:t>Our Brains are Graphs</a:t>
            </a:r>
          </a:p>
        </p:txBody>
      </p:sp>
      <p:grpSp>
        <p:nvGrpSpPr>
          <p:cNvPr id="555" name="Group 554"/>
          <p:cNvGrpSpPr/>
          <p:nvPr/>
        </p:nvGrpSpPr>
        <p:grpSpPr>
          <a:xfrm>
            <a:off x="3341378" y="246313"/>
            <a:ext cx="6799230" cy="6340217"/>
            <a:chOff x="646304" y="-1039837"/>
            <a:chExt cx="6799230" cy="6340217"/>
          </a:xfrm>
        </p:grpSpPr>
        <p:sp>
          <p:nvSpPr>
            <p:cNvPr id="4" name="Oval 3"/>
            <p:cNvSpPr/>
            <p:nvPr/>
          </p:nvSpPr>
          <p:spPr>
            <a:xfrm>
              <a:off x="5253813" y="1296053"/>
              <a:ext cx="247224" cy="24764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 name="Oval 4"/>
            <p:cNvSpPr/>
            <p:nvPr/>
          </p:nvSpPr>
          <p:spPr>
            <a:xfrm>
              <a:off x="3389874" y="1038879"/>
              <a:ext cx="187112" cy="18732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 name="Oval 5"/>
            <p:cNvSpPr/>
            <p:nvPr/>
          </p:nvSpPr>
          <p:spPr>
            <a:xfrm>
              <a:off x="4307236" y="1226202"/>
              <a:ext cx="298449" cy="28892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 name="Oval 6"/>
            <p:cNvSpPr/>
            <p:nvPr/>
          </p:nvSpPr>
          <p:spPr>
            <a:xfrm>
              <a:off x="4023075" y="1275415"/>
              <a:ext cx="201612" cy="20478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 name="Oval 7"/>
            <p:cNvSpPr/>
            <p:nvPr/>
          </p:nvSpPr>
          <p:spPr>
            <a:xfrm>
              <a:off x="2258567" y="1281763"/>
              <a:ext cx="229393" cy="22701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 name="Oval 8"/>
            <p:cNvSpPr/>
            <p:nvPr/>
          </p:nvSpPr>
          <p:spPr>
            <a:xfrm>
              <a:off x="2861819" y="621363"/>
              <a:ext cx="207168" cy="20478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0" name="Oval 9"/>
            <p:cNvSpPr/>
            <p:nvPr/>
          </p:nvSpPr>
          <p:spPr>
            <a:xfrm>
              <a:off x="4550124" y="1761191"/>
              <a:ext cx="201612" cy="20478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1" name="Oval 10"/>
            <p:cNvSpPr/>
            <p:nvPr/>
          </p:nvSpPr>
          <p:spPr>
            <a:xfrm>
              <a:off x="4858476" y="1931721"/>
              <a:ext cx="206977" cy="20897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2" name="Oval 11"/>
            <p:cNvSpPr/>
            <p:nvPr/>
          </p:nvSpPr>
          <p:spPr>
            <a:xfrm>
              <a:off x="4751736" y="400705"/>
              <a:ext cx="247224" cy="24764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3" name="Oval 12"/>
            <p:cNvSpPr/>
            <p:nvPr/>
          </p:nvSpPr>
          <p:spPr>
            <a:xfrm>
              <a:off x="3495283" y="315775"/>
              <a:ext cx="163406" cy="169859"/>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4" name="Oval 13"/>
            <p:cNvSpPr/>
            <p:nvPr/>
          </p:nvSpPr>
          <p:spPr>
            <a:xfrm>
              <a:off x="3370611" y="-156112"/>
              <a:ext cx="229393" cy="23613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5" name="Oval 14"/>
            <p:cNvSpPr/>
            <p:nvPr/>
          </p:nvSpPr>
          <p:spPr>
            <a:xfrm>
              <a:off x="3904858" y="-353948"/>
              <a:ext cx="151553" cy="1545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6" name="Oval 15"/>
            <p:cNvSpPr/>
            <p:nvPr/>
          </p:nvSpPr>
          <p:spPr>
            <a:xfrm>
              <a:off x="4224687" y="-199373"/>
              <a:ext cx="151553" cy="15457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7" name="Oval 16"/>
            <p:cNvSpPr/>
            <p:nvPr/>
          </p:nvSpPr>
          <p:spPr>
            <a:xfrm>
              <a:off x="5156059" y="845959"/>
              <a:ext cx="153675" cy="15586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8" name="Oval 17"/>
            <p:cNvSpPr/>
            <p:nvPr/>
          </p:nvSpPr>
          <p:spPr>
            <a:xfrm>
              <a:off x="4462918" y="907202"/>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9" name="Oval 18"/>
            <p:cNvSpPr/>
            <p:nvPr/>
          </p:nvSpPr>
          <p:spPr>
            <a:xfrm>
              <a:off x="4603295" y="326888"/>
              <a:ext cx="141180" cy="14763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0" name="Oval 19"/>
            <p:cNvSpPr/>
            <p:nvPr/>
          </p:nvSpPr>
          <p:spPr>
            <a:xfrm>
              <a:off x="3089579" y="315775"/>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1" name="Oval 20"/>
            <p:cNvSpPr/>
            <p:nvPr/>
          </p:nvSpPr>
          <p:spPr>
            <a:xfrm>
              <a:off x="2775154" y="-38043"/>
              <a:ext cx="163657" cy="15934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2" name="Oval 21"/>
            <p:cNvSpPr/>
            <p:nvPr/>
          </p:nvSpPr>
          <p:spPr>
            <a:xfrm>
              <a:off x="1728059" y="907202"/>
              <a:ext cx="150471"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3" name="Oval 22"/>
            <p:cNvSpPr/>
            <p:nvPr/>
          </p:nvSpPr>
          <p:spPr>
            <a:xfrm>
              <a:off x="1828202" y="153660"/>
              <a:ext cx="298449" cy="28892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4" name="Oval 23"/>
            <p:cNvSpPr/>
            <p:nvPr/>
          </p:nvSpPr>
          <p:spPr>
            <a:xfrm>
              <a:off x="1833115" y="-344587"/>
              <a:ext cx="207168" cy="20478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5" name="Oval 24"/>
            <p:cNvSpPr/>
            <p:nvPr/>
          </p:nvSpPr>
          <p:spPr>
            <a:xfrm>
              <a:off x="1492889" y="-366748"/>
              <a:ext cx="207168" cy="20478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6" name="Oval 25"/>
            <p:cNvSpPr/>
            <p:nvPr/>
          </p:nvSpPr>
          <p:spPr>
            <a:xfrm>
              <a:off x="1083932" y="723757"/>
              <a:ext cx="268219" cy="25697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7" name="Oval 26"/>
            <p:cNvSpPr/>
            <p:nvPr/>
          </p:nvSpPr>
          <p:spPr>
            <a:xfrm>
              <a:off x="794330" y="755807"/>
              <a:ext cx="177781" cy="18147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8" name="Oval 27"/>
            <p:cNvSpPr/>
            <p:nvPr/>
          </p:nvSpPr>
          <p:spPr>
            <a:xfrm>
              <a:off x="1218041" y="54559"/>
              <a:ext cx="150471"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9" name="Oval 28"/>
            <p:cNvSpPr/>
            <p:nvPr/>
          </p:nvSpPr>
          <p:spPr>
            <a:xfrm>
              <a:off x="901482" y="460236"/>
              <a:ext cx="141257" cy="13225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0" name="Oval 29"/>
            <p:cNvSpPr/>
            <p:nvPr/>
          </p:nvSpPr>
          <p:spPr>
            <a:xfrm>
              <a:off x="1510416" y="497252"/>
              <a:ext cx="195541" cy="188244"/>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1" name="Oval 30"/>
            <p:cNvSpPr/>
            <p:nvPr/>
          </p:nvSpPr>
          <p:spPr>
            <a:xfrm>
              <a:off x="1308960" y="1254330"/>
              <a:ext cx="190279" cy="171897"/>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2" name="Oval 31"/>
            <p:cNvSpPr/>
            <p:nvPr/>
          </p:nvSpPr>
          <p:spPr>
            <a:xfrm>
              <a:off x="1623643" y="1429428"/>
              <a:ext cx="183641" cy="17979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3" name="Oval 32"/>
            <p:cNvSpPr/>
            <p:nvPr/>
          </p:nvSpPr>
          <p:spPr>
            <a:xfrm>
              <a:off x="901482" y="1572054"/>
              <a:ext cx="190279" cy="17189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4" name="Oval 33"/>
            <p:cNvSpPr/>
            <p:nvPr/>
          </p:nvSpPr>
          <p:spPr>
            <a:xfrm>
              <a:off x="646304" y="1140253"/>
              <a:ext cx="267592" cy="25109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5" name="Oval 34"/>
            <p:cNvSpPr/>
            <p:nvPr/>
          </p:nvSpPr>
          <p:spPr>
            <a:xfrm>
              <a:off x="2018900" y="792815"/>
              <a:ext cx="229393" cy="22701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6" name="Oval 35"/>
            <p:cNvSpPr/>
            <p:nvPr/>
          </p:nvSpPr>
          <p:spPr>
            <a:xfrm>
              <a:off x="2266313" y="463017"/>
              <a:ext cx="229393" cy="22701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7" name="Oval 36"/>
            <p:cNvSpPr/>
            <p:nvPr/>
          </p:nvSpPr>
          <p:spPr>
            <a:xfrm>
              <a:off x="2503942" y="1039737"/>
              <a:ext cx="86184" cy="87508"/>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8" name="Oval 37"/>
            <p:cNvSpPr/>
            <p:nvPr/>
          </p:nvSpPr>
          <p:spPr>
            <a:xfrm>
              <a:off x="2711348" y="1419877"/>
              <a:ext cx="175391" cy="17484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9" name="Oval 38"/>
            <p:cNvSpPr/>
            <p:nvPr/>
          </p:nvSpPr>
          <p:spPr>
            <a:xfrm>
              <a:off x="2574714" y="1761191"/>
              <a:ext cx="111291" cy="11211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0" name="Oval 39"/>
            <p:cNvSpPr/>
            <p:nvPr/>
          </p:nvSpPr>
          <p:spPr>
            <a:xfrm>
              <a:off x="3244626" y="1632602"/>
              <a:ext cx="119635" cy="111349"/>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1" name="Oval 40"/>
            <p:cNvSpPr/>
            <p:nvPr/>
          </p:nvSpPr>
          <p:spPr>
            <a:xfrm>
              <a:off x="4979596" y="1441309"/>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2" name="Oval 41"/>
            <p:cNvSpPr/>
            <p:nvPr/>
          </p:nvSpPr>
          <p:spPr>
            <a:xfrm>
              <a:off x="2317572" y="2071430"/>
              <a:ext cx="87209" cy="9237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3" name="Oval 42"/>
            <p:cNvSpPr/>
            <p:nvPr/>
          </p:nvSpPr>
          <p:spPr>
            <a:xfrm>
              <a:off x="4862714" y="911825"/>
              <a:ext cx="111291" cy="11211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4" name="Oval 43"/>
            <p:cNvSpPr/>
            <p:nvPr/>
          </p:nvSpPr>
          <p:spPr>
            <a:xfrm>
              <a:off x="2816149" y="-454164"/>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5" name="Oval 44"/>
            <p:cNvSpPr/>
            <p:nvPr/>
          </p:nvSpPr>
          <p:spPr>
            <a:xfrm>
              <a:off x="2258568" y="-98253"/>
              <a:ext cx="152278" cy="15281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6" name="Oval 45"/>
            <p:cNvSpPr/>
            <p:nvPr/>
          </p:nvSpPr>
          <p:spPr>
            <a:xfrm>
              <a:off x="2415328" y="-546040"/>
              <a:ext cx="178037" cy="166418"/>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7" name="Oval 46"/>
            <p:cNvSpPr/>
            <p:nvPr/>
          </p:nvSpPr>
          <p:spPr>
            <a:xfrm>
              <a:off x="2806076" y="-866471"/>
              <a:ext cx="176224" cy="175983"/>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8" name="Oval 47"/>
            <p:cNvSpPr/>
            <p:nvPr/>
          </p:nvSpPr>
          <p:spPr>
            <a:xfrm>
              <a:off x="3187065" y="-954463"/>
              <a:ext cx="176224" cy="175983"/>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9" name="Oval 48"/>
            <p:cNvSpPr/>
            <p:nvPr/>
          </p:nvSpPr>
          <p:spPr>
            <a:xfrm>
              <a:off x="4707286" y="-971652"/>
              <a:ext cx="166705" cy="16338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0" name="Oval 49"/>
            <p:cNvSpPr/>
            <p:nvPr/>
          </p:nvSpPr>
          <p:spPr>
            <a:xfrm>
              <a:off x="3906234" y="-885236"/>
              <a:ext cx="220106" cy="21073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1" name="Oval 50"/>
            <p:cNvSpPr/>
            <p:nvPr/>
          </p:nvSpPr>
          <p:spPr>
            <a:xfrm>
              <a:off x="4223688" y="-1039837"/>
              <a:ext cx="220106" cy="21073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2" name="Oval 51"/>
            <p:cNvSpPr/>
            <p:nvPr/>
          </p:nvSpPr>
          <p:spPr>
            <a:xfrm>
              <a:off x="3585468" y="-984306"/>
              <a:ext cx="166705" cy="16338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 name="Oval 52"/>
            <p:cNvSpPr/>
            <p:nvPr/>
          </p:nvSpPr>
          <p:spPr>
            <a:xfrm>
              <a:off x="2090627" y="-699863"/>
              <a:ext cx="166705" cy="16338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 name="Oval 53"/>
            <p:cNvSpPr/>
            <p:nvPr/>
          </p:nvSpPr>
          <p:spPr>
            <a:xfrm>
              <a:off x="1719924" y="1954851"/>
              <a:ext cx="166587" cy="162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 name="Oval 54"/>
            <p:cNvSpPr/>
            <p:nvPr/>
          </p:nvSpPr>
          <p:spPr>
            <a:xfrm>
              <a:off x="1119677" y="2057735"/>
              <a:ext cx="166587" cy="162736"/>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6" name="Oval 55"/>
            <p:cNvSpPr/>
            <p:nvPr/>
          </p:nvSpPr>
          <p:spPr>
            <a:xfrm>
              <a:off x="2011520" y="2154017"/>
              <a:ext cx="139078" cy="1352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7" name="Oval 56"/>
            <p:cNvSpPr/>
            <p:nvPr/>
          </p:nvSpPr>
          <p:spPr>
            <a:xfrm>
              <a:off x="2611766" y="2136961"/>
              <a:ext cx="179241" cy="17869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8" name="Oval 57"/>
            <p:cNvSpPr/>
            <p:nvPr/>
          </p:nvSpPr>
          <p:spPr>
            <a:xfrm>
              <a:off x="1548969" y="2180916"/>
              <a:ext cx="106466" cy="1083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9" name="Oval 58"/>
            <p:cNvSpPr/>
            <p:nvPr/>
          </p:nvSpPr>
          <p:spPr>
            <a:xfrm>
              <a:off x="3088223" y="2775169"/>
              <a:ext cx="168237" cy="167687"/>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0" name="Oval 59"/>
            <p:cNvSpPr/>
            <p:nvPr/>
          </p:nvSpPr>
          <p:spPr>
            <a:xfrm>
              <a:off x="2900612" y="2353180"/>
              <a:ext cx="168237" cy="167687"/>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1" name="Oval 60"/>
            <p:cNvSpPr/>
            <p:nvPr/>
          </p:nvSpPr>
          <p:spPr>
            <a:xfrm>
              <a:off x="3398525" y="2682740"/>
              <a:ext cx="139078" cy="1352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2" name="Oval 61"/>
            <p:cNvSpPr/>
            <p:nvPr/>
          </p:nvSpPr>
          <p:spPr>
            <a:xfrm>
              <a:off x="3706075" y="3102527"/>
              <a:ext cx="174289" cy="17703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3" name="Oval 62"/>
            <p:cNvSpPr/>
            <p:nvPr/>
          </p:nvSpPr>
          <p:spPr>
            <a:xfrm>
              <a:off x="3899341" y="2851036"/>
              <a:ext cx="87209" cy="9237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4" name="Oval 63"/>
            <p:cNvSpPr/>
            <p:nvPr/>
          </p:nvSpPr>
          <p:spPr>
            <a:xfrm>
              <a:off x="4171527" y="2098999"/>
              <a:ext cx="161085" cy="16053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5" name="Oval 64"/>
            <p:cNvSpPr/>
            <p:nvPr/>
          </p:nvSpPr>
          <p:spPr>
            <a:xfrm>
              <a:off x="4367392" y="2585359"/>
              <a:ext cx="161085" cy="16053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6" name="Oval 65"/>
            <p:cNvSpPr/>
            <p:nvPr/>
          </p:nvSpPr>
          <p:spPr>
            <a:xfrm>
              <a:off x="4714556" y="2912716"/>
              <a:ext cx="179241" cy="18529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7" name="Oval 66"/>
            <p:cNvSpPr/>
            <p:nvPr/>
          </p:nvSpPr>
          <p:spPr>
            <a:xfrm>
              <a:off x="5393801" y="2252476"/>
              <a:ext cx="206977" cy="20897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8" name="Oval 67"/>
            <p:cNvSpPr/>
            <p:nvPr/>
          </p:nvSpPr>
          <p:spPr>
            <a:xfrm>
              <a:off x="5516491" y="1813983"/>
              <a:ext cx="206977" cy="20897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9" name="Oval 68"/>
            <p:cNvSpPr/>
            <p:nvPr/>
          </p:nvSpPr>
          <p:spPr>
            <a:xfrm>
              <a:off x="4133504" y="3279293"/>
              <a:ext cx="261829" cy="26106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0" name="Oval 69"/>
            <p:cNvSpPr/>
            <p:nvPr/>
          </p:nvSpPr>
          <p:spPr>
            <a:xfrm>
              <a:off x="3996571" y="3703325"/>
              <a:ext cx="139078" cy="1352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1" name="Oval 70"/>
            <p:cNvSpPr/>
            <p:nvPr/>
          </p:nvSpPr>
          <p:spPr>
            <a:xfrm>
              <a:off x="4611122" y="3611445"/>
              <a:ext cx="139078" cy="13522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2" name="Oval 71"/>
            <p:cNvSpPr/>
            <p:nvPr/>
          </p:nvSpPr>
          <p:spPr>
            <a:xfrm>
              <a:off x="4859253" y="3413930"/>
              <a:ext cx="117071" cy="12312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3" name="Oval 72"/>
            <p:cNvSpPr/>
            <p:nvPr/>
          </p:nvSpPr>
          <p:spPr>
            <a:xfrm>
              <a:off x="5265837" y="3285737"/>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4" name="Oval 73"/>
            <p:cNvSpPr/>
            <p:nvPr/>
          </p:nvSpPr>
          <p:spPr>
            <a:xfrm>
              <a:off x="5263086" y="2682189"/>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5" name="Oval 74"/>
            <p:cNvSpPr/>
            <p:nvPr/>
          </p:nvSpPr>
          <p:spPr>
            <a:xfrm>
              <a:off x="5190462" y="3553676"/>
              <a:ext cx="179241" cy="18529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6" name="Oval 75"/>
            <p:cNvSpPr/>
            <p:nvPr/>
          </p:nvSpPr>
          <p:spPr>
            <a:xfrm>
              <a:off x="5626755" y="3059065"/>
              <a:ext cx="155033" cy="15778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7" name="Oval 76"/>
            <p:cNvSpPr/>
            <p:nvPr/>
          </p:nvSpPr>
          <p:spPr>
            <a:xfrm>
              <a:off x="5864982" y="2663486"/>
              <a:ext cx="174291" cy="173736"/>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8" name="Oval 77"/>
            <p:cNvSpPr/>
            <p:nvPr/>
          </p:nvSpPr>
          <p:spPr>
            <a:xfrm>
              <a:off x="4550602" y="3996571"/>
              <a:ext cx="179241" cy="18529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9" name="Oval 78"/>
            <p:cNvSpPr/>
            <p:nvPr/>
          </p:nvSpPr>
          <p:spPr>
            <a:xfrm>
              <a:off x="4042785" y="4007025"/>
              <a:ext cx="179241" cy="18529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0" name="Oval 79"/>
            <p:cNvSpPr/>
            <p:nvPr/>
          </p:nvSpPr>
          <p:spPr>
            <a:xfrm>
              <a:off x="4452670" y="4987996"/>
              <a:ext cx="147332" cy="15008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1" name="Oval 80"/>
            <p:cNvSpPr/>
            <p:nvPr/>
          </p:nvSpPr>
          <p:spPr>
            <a:xfrm>
              <a:off x="4727210" y="5150299"/>
              <a:ext cx="147332" cy="15008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2" name="Oval 81"/>
            <p:cNvSpPr/>
            <p:nvPr/>
          </p:nvSpPr>
          <p:spPr>
            <a:xfrm>
              <a:off x="4770674" y="4629278"/>
              <a:ext cx="113220" cy="11267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3" name="Oval 82"/>
            <p:cNvSpPr/>
            <p:nvPr/>
          </p:nvSpPr>
          <p:spPr>
            <a:xfrm>
              <a:off x="5610800" y="3485455"/>
              <a:ext cx="223806" cy="21995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4" name="Oval 83"/>
            <p:cNvSpPr/>
            <p:nvPr/>
          </p:nvSpPr>
          <p:spPr>
            <a:xfrm>
              <a:off x="6139522" y="2872005"/>
              <a:ext cx="174291" cy="173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5" name="Oval 84"/>
            <p:cNvSpPr/>
            <p:nvPr/>
          </p:nvSpPr>
          <p:spPr>
            <a:xfrm>
              <a:off x="7249236" y="2215639"/>
              <a:ext cx="196298" cy="195743"/>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6" name="Oval 85"/>
            <p:cNvSpPr/>
            <p:nvPr/>
          </p:nvSpPr>
          <p:spPr>
            <a:xfrm>
              <a:off x="6914728" y="2059384"/>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7" name="Oval 86"/>
            <p:cNvSpPr/>
            <p:nvPr/>
          </p:nvSpPr>
          <p:spPr>
            <a:xfrm>
              <a:off x="6578567" y="2013720"/>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8" name="Oval 87"/>
            <p:cNvSpPr/>
            <p:nvPr/>
          </p:nvSpPr>
          <p:spPr>
            <a:xfrm>
              <a:off x="5806663" y="2301465"/>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9" name="Oval 88"/>
            <p:cNvSpPr/>
            <p:nvPr/>
          </p:nvSpPr>
          <p:spPr>
            <a:xfrm>
              <a:off x="5576138" y="2602414"/>
              <a:ext cx="60404" cy="5985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0" name="Oval 89"/>
            <p:cNvSpPr/>
            <p:nvPr/>
          </p:nvSpPr>
          <p:spPr>
            <a:xfrm>
              <a:off x="6144247" y="1718802"/>
              <a:ext cx="206977" cy="20897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1" name="Oval 90"/>
            <p:cNvSpPr/>
            <p:nvPr/>
          </p:nvSpPr>
          <p:spPr>
            <a:xfrm>
              <a:off x="6179135" y="2145766"/>
              <a:ext cx="174291" cy="17373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2" name="Oval 91"/>
            <p:cNvSpPr/>
            <p:nvPr/>
          </p:nvSpPr>
          <p:spPr>
            <a:xfrm>
              <a:off x="5955211" y="1944950"/>
              <a:ext cx="174291" cy="173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3" name="Oval 92"/>
            <p:cNvSpPr/>
            <p:nvPr/>
          </p:nvSpPr>
          <p:spPr>
            <a:xfrm>
              <a:off x="6920227" y="2566654"/>
              <a:ext cx="244715" cy="24746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4" name="Oval 93"/>
            <p:cNvSpPr/>
            <p:nvPr/>
          </p:nvSpPr>
          <p:spPr>
            <a:xfrm>
              <a:off x="6571966" y="1634095"/>
              <a:ext cx="126424" cy="1324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5" name="Oval 94"/>
            <p:cNvSpPr/>
            <p:nvPr/>
          </p:nvSpPr>
          <p:spPr>
            <a:xfrm>
              <a:off x="7170012" y="1080063"/>
              <a:ext cx="126424" cy="1324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6" name="Oval 95"/>
            <p:cNvSpPr/>
            <p:nvPr/>
          </p:nvSpPr>
          <p:spPr>
            <a:xfrm>
              <a:off x="7070978" y="608009"/>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7" name="Oval 96"/>
            <p:cNvSpPr/>
            <p:nvPr/>
          </p:nvSpPr>
          <p:spPr>
            <a:xfrm>
              <a:off x="6715011" y="1252273"/>
              <a:ext cx="174291" cy="173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8" name="Oval 97"/>
            <p:cNvSpPr/>
            <p:nvPr/>
          </p:nvSpPr>
          <p:spPr>
            <a:xfrm>
              <a:off x="6919680" y="866042"/>
              <a:ext cx="126424" cy="1324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9" name="Oval 98"/>
            <p:cNvSpPr/>
            <p:nvPr/>
          </p:nvSpPr>
          <p:spPr>
            <a:xfrm>
              <a:off x="5734589" y="971678"/>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00" name="Oval 99"/>
            <p:cNvSpPr/>
            <p:nvPr/>
          </p:nvSpPr>
          <p:spPr>
            <a:xfrm>
              <a:off x="6075275" y="922838"/>
              <a:ext cx="108385" cy="106514"/>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01" name="Oval 100"/>
            <p:cNvSpPr/>
            <p:nvPr/>
          </p:nvSpPr>
          <p:spPr>
            <a:xfrm>
              <a:off x="5951450" y="154488"/>
              <a:ext cx="133786" cy="138264"/>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02" name="Oval 101"/>
            <p:cNvSpPr/>
            <p:nvPr/>
          </p:nvSpPr>
          <p:spPr>
            <a:xfrm>
              <a:off x="6575679" y="20634"/>
              <a:ext cx="87408" cy="9114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cxnSp>
          <p:nvCxnSpPr>
            <p:cNvPr id="103" name="Straight Connector 102"/>
            <p:cNvCxnSpPr/>
            <p:nvPr/>
          </p:nvCxnSpPr>
          <p:spPr>
            <a:xfrm flipH="1">
              <a:off x="3331089" y="1832628"/>
              <a:ext cx="560222" cy="2232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7" idx="2"/>
              <a:endCxn id="75" idx="6"/>
            </p:cNvCxnSpPr>
            <p:nvPr/>
          </p:nvCxnSpPr>
          <p:spPr>
            <a:xfrm flipH="1">
              <a:off x="3068849" y="2288240"/>
              <a:ext cx="473212" cy="1487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72" idx="5"/>
              <a:endCxn id="75" idx="1"/>
            </p:cNvCxnSpPr>
            <p:nvPr/>
          </p:nvCxnSpPr>
          <p:spPr>
            <a:xfrm>
              <a:off x="2764758" y="2289482"/>
              <a:ext cx="160492" cy="882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75" idx="5"/>
              <a:endCxn id="76" idx="1"/>
            </p:cNvCxnSpPr>
            <p:nvPr/>
          </p:nvCxnSpPr>
          <p:spPr>
            <a:xfrm>
              <a:off x="3044211" y="2496310"/>
              <a:ext cx="374682" cy="2062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74" idx="5"/>
              <a:endCxn id="77" idx="2"/>
            </p:cNvCxnSpPr>
            <p:nvPr/>
          </p:nvCxnSpPr>
          <p:spPr>
            <a:xfrm>
              <a:off x="3231822" y="2918299"/>
              <a:ext cx="474253" cy="2727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endCxn id="74" idx="1"/>
            </p:cNvCxnSpPr>
            <p:nvPr/>
          </p:nvCxnSpPr>
          <p:spPr>
            <a:xfrm>
              <a:off x="3024536" y="2518427"/>
              <a:ext cx="88325" cy="2812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74" idx="7"/>
              <a:endCxn id="76" idx="2"/>
            </p:cNvCxnSpPr>
            <p:nvPr/>
          </p:nvCxnSpPr>
          <p:spPr>
            <a:xfrm flipV="1">
              <a:off x="3231822" y="2750353"/>
              <a:ext cx="166703" cy="493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76" idx="6"/>
              <a:endCxn id="78" idx="1"/>
            </p:cNvCxnSpPr>
            <p:nvPr/>
          </p:nvCxnSpPr>
          <p:spPr>
            <a:xfrm>
              <a:off x="3537603" y="2750353"/>
              <a:ext cx="374509" cy="1142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76" idx="5"/>
              <a:endCxn id="77" idx="1"/>
            </p:cNvCxnSpPr>
            <p:nvPr/>
          </p:nvCxnSpPr>
          <p:spPr>
            <a:xfrm>
              <a:off x="3517235" y="2798163"/>
              <a:ext cx="214364" cy="330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74" idx="6"/>
              <a:endCxn id="78" idx="2"/>
            </p:cNvCxnSpPr>
            <p:nvPr/>
          </p:nvCxnSpPr>
          <p:spPr>
            <a:xfrm>
              <a:off x="3256460" y="2859013"/>
              <a:ext cx="642881" cy="382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7" idx="4"/>
              <a:endCxn id="77" idx="0"/>
            </p:cNvCxnSpPr>
            <p:nvPr/>
          </p:nvCxnSpPr>
          <p:spPr>
            <a:xfrm>
              <a:off x="3711924" y="2448577"/>
              <a:ext cx="81296" cy="6539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7" idx="3"/>
              <a:endCxn id="76" idx="0"/>
            </p:cNvCxnSpPr>
            <p:nvPr/>
          </p:nvCxnSpPr>
          <p:spPr>
            <a:xfrm flipH="1">
              <a:off x="3468064" y="2401615"/>
              <a:ext cx="123749" cy="281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0" idx="4"/>
              <a:endCxn id="76" idx="1"/>
            </p:cNvCxnSpPr>
            <p:nvPr/>
          </p:nvCxnSpPr>
          <p:spPr>
            <a:xfrm>
              <a:off x="3226149" y="2242202"/>
              <a:ext cx="192744" cy="4603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7" idx="5"/>
              <a:endCxn id="78" idx="0"/>
            </p:cNvCxnSpPr>
            <p:nvPr/>
          </p:nvCxnSpPr>
          <p:spPr>
            <a:xfrm>
              <a:off x="3832034" y="2401615"/>
              <a:ext cx="110912" cy="449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9" idx="4"/>
              <a:endCxn id="78" idx="0"/>
            </p:cNvCxnSpPr>
            <p:nvPr/>
          </p:nvCxnSpPr>
          <p:spPr>
            <a:xfrm flipH="1">
              <a:off x="3942946" y="1924702"/>
              <a:ext cx="73778" cy="9263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79" idx="3"/>
              <a:endCxn id="76" idx="7"/>
            </p:cNvCxnSpPr>
            <p:nvPr/>
          </p:nvCxnSpPr>
          <p:spPr>
            <a:xfrm flipH="1">
              <a:off x="3517235" y="2236023"/>
              <a:ext cx="677882" cy="466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81" idx="2"/>
              <a:endCxn id="78" idx="7"/>
            </p:cNvCxnSpPr>
            <p:nvPr/>
          </p:nvCxnSpPr>
          <p:spPr>
            <a:xfrm flipH="1">
              <a:off x="3973779" y="2665626"/>
              <a:ext cx="393613" cy="1989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flipV="1">
              <a:off x="3851084" y="2360340"/>
              <a:ext cx="535358" cy="2640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337439" y="2158695"/>
              <a:ext cx="220497" cy="850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77" idx="5"/>
            </p:cNvCxnSpPr>
            <p:nvPr/>
          </p:nvCxnSpPr>
          <p:spPr>
            <a:xfrm>
              <a:off x="3854840" y="3253639"/>
              <a:ext cx="277771" cy="966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77" idx="4"/>
              <a:endCxn id="86" idx="1"/>
            </p:cNvCxnSpPr>
            <p:nvPr/>
          </p:nvCxnSpPr>
          <p:spPr>
            <a:xfrm>
              <a:off x="3793220" y="3279566"/>
              <a:ext cx="223719" cy="443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86" idx="4"/>
              <a:endCxn id="96" idx="0"/>
            </p:cNvCxnSpPr>
            <p:nvPr/>
          </p:nvCxnSpPr>
          <p:spPr>
            <a:xfrm>
              <a:off x="4066110" y="3838551"/>
              <a:ext cx="66296" cy="1684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endCxn id="95" idx="2"/>
            </p:cNvCxnSpPr>
            <p:nvPr/>
          </p:nvCxnSpPr>
          <p:spPr>
            <a:xfrm flipV="1">
              <a:off x="4227861" y="4089217"/>
              <a:ext cx="322741" cy="7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96" idx="4"/>
              <a:endCxn id="97" idx="1"/>
            </p:cNvCxnSpPr>
            <p:nvPr/>
          </p:nvCxnSpPr>
          <p:spPr>
            <a:xfrm>
              <a:off x="4132406" y="4192316"/>
              <a:ext cx="341840" cy="8176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97" idx="5"/>
              <a:endCxn id="98" idx="2"/>
            </p:cNvCxnSpPr>
            <p:nvPr/>
          </p:nvCxnSpPr>
          <p:spPr>
            <a:xfrm>
              <a:off x="4578426" y="5116098"/>
              <a:ext cx="148784" cy="1092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98" idx="7"/>
            </p:cNvCxnSpPr>
            <p:nvPr/>
          </p:nvCxnSpPr>
          <p:spPr>
            <a:xfrm flipH="1" flipV="1">
              <a:off x="4827936" y="4747278"/>
              <a:ext cx="25030" cy="425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98" idx="0"/>
              <a:endCxn id="95" idx="4"/>
            </p:cNvCxnSpPr>
            <p:nvPr/>
          </p:nvCxnSpPr>
          <p:spPr>
            <a:xfrm flipH="1" flipV="1">
              <a:off x="4640223" y="4181862"/>
              <a:ext cx="160653" cy="96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98" idx="1"/>
            </p:cNvCxnSpPr>
            <p:nvPr/>
          </p:nvCxnSpPr>
          <p:spPr>
            <a:xfrm flipH="1" flipV="1">
              <a:off x="4180236" y="4185302"/>
              <a:ext cx="568550" cy="986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99" idx="1"/>
            </p:cNvCxnSpPr>
            <p:nvPr/>
          </p:nvCxnSpPr>
          <p:spPr>
            <a:xfrm flipH="1" flipV="1">
              <a:off x="4218336" y="4147202"/>
              <a:ext cx="568919" cy="4985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9" idx="3"/>
              <a:endCxn id="97" idx="7"/>
            </p:cNvCxnSpPr>
            <p:nvPr/>
          </p:nvCxnSpPr>
          <p:spPr>
            <a:xfrm flipH="1">
              <a:off x="4578426" y="4725448"/>
              <a:ext cx="208829" cy="2845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endCxn id="97" idx="0"/>
            </p:cNvCxnSpPr>
            <p:nvPr/>
          </p:nvCxnSpPr>
          <p:spPr>
            <a:xfrm>
              <a:off x="4278661" y="3547127"/>
              <a:ext cx="247675" cy="1440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5" idx="4"/>
              <a:endCxn id="97" idx="0"/>
            </p:cNvCxnSpPr>
            <p:nvPr/>
          </p:nvCxnSpPr>
          <p:spPr>
            <a:xfrm flipH="1">
              <a:off x="4526336" y="4181862"/>
              <a:ext cx="113887" cy="8061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87" idx="4"/>
              <a:endCxn id="95" idx="0"/>
            </p:cNvCxnSpPr>
            <p:nvPr/>
          </p:nvCxnSpPr>
          <p:spPr>
            <a:xfrm flipH="1">
              <a:off x="4640223" y="3746671"/>
              <a:ext cx="40438" cy="249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endCxn id="95" idx="1"/>
            </p:cNvCxnSpPr>
            <p:nvPr/>
          </p:nvCxnSpPr>
          <p:spPr>
            <a:xfrm>
              <a:off x="4135786" y="3804302"/>
              <a:ext cx="441065" cy="2194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85" idx="5"/>
              <a:endCxn id="95" idx="1"/>
            </p:cNvCxnSpPr>
            <p:nvPr/>
          </p:nvCxnSpPr>
          <p:spPr>
            <a:xfrm>
              <a:off x="4356989" y="3502122"/>
              <a:ext cx="219862" cy="5215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82" idx="4"/>
              <a:endCxn id="87" idx="0"/>
            </p:cNvCxnSpPr>
            <p:nvPr/>
          </p:nvCxnSpPr>
          <p:spPr>
            <a:xfrm flipH="1">
              <a:off x="4680661" y="3098007"/>
              <a:ext cx="123516" cy="513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88" idx="3"/>
            </p:cNvCxnSpPr>
            <p:nvPr/>
          </p:nvCxnSpPr>
          <p:spPr>
            <a:xfrm flipH="1">
              <a:off x="4739037" y="3519021"/>
              <a:ext cx="137361" cy="1074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92" idx="2"/>
              <a:endCxn id="88" idx="5"/>
            </p:cNvCxnSpPr>
            <p:nvPr/>
          </p:nvCxnSpPr>
          <p:spPr>
            <a:xfrm flipH="1" flipV="1">
              <a:off x="4959179" y="3519021"/>
              <a:ext cx="231283" cy="1273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00" idx="2"/>
              <a:endCxn id="92" idx="6"/>
            </p:cNvCxnSpPr>
            <p:nvPr/>
          </p:nvCxnSpPr>
          <p:spPr>
            <a:xfrm flipH="1">
              <a:off x="5369703" y="3595432"/>
              <a:ext cx="241097" cy="508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91" idx="2"/>
              <a:endCxn id="100" idx="7"/>
            </p:cNvCxnSpPr>
            <p:nvPr/>
          </p:nvCxnSpPr>
          <p:spPr>
            <a:xfrm flipH="1">
              <a:off x="5801830" y="3429000"/>
              <a:ext cx="230958" cy="88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01" idx="4"/>
              <a:endCxn id="91" idx="0"/>
            </p:cNvCxnSpPr>
            <p:nvPr/>
          </p:nvCxnSpPr>
          <p:spPr>
            <a:xfrm flipH="1">
              <a:off x="6096000" y="3045741"/>
              <a:ext cx="130668" cy="317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11" idx="2"/>
              <a:endCxn id="101" idx="6"/>
            </p:cNvCxnSpPr>
            <p:nvPr/>
          </p:nvCxnSpPr>
          <p:spPr>
            <a:xfrm flipH="1">
              <a:off x="6313813" y="2690385"/>
              <a:ext cx="606414" cy="2684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02" idx="3"/>
              <a:endCxn id="111" idx="7"/>
            </p:cNvCxnSpPr>
            <p:nvPr/>
          </p:nvCxnSpPr>
          <p:spPr>
            <a:xfrm flipH="1">
              <a:off x="7129104" y="2382716"/>
              <a:ext cx="148879" cy="2201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endCxn id="111" idx="0"/>
            </p:cNvCxnSpPr>
            <p:nvPr/>
          </p:nvCxnSpPr>
          <p:spPr>
            <a:xfrm>
              <a:off x="6980586" y="2200927"/>
              <a:ext cx="61999" cy="365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13" idx="4"/>
              <a:endCxn id="102" idx="0"/>
            </p:cNvCxnSpPr>
            <p:nvPr/>
          </p:nvCxnSpPr>
          <p:spPr>
            <a:xfrm>
              <a:off x="7278612" y="1665887"/>
              <a:ext cx="68773" cy="5497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endCxn id="113" idx="0"/>
            </p:cNvCxnSpPr>
            <p:nvPr/>
          </p:nvCxnSpPr>
          <p:spPr>
            <a:xfrm>
              <a:off x="7234586" y="1223027"/>
              <a:ext cx="44026" cy="24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15" idx="5"/>
              <a:endCxn id="114" idx="0"/>
            </p:cNvCxnSpPr>
            <p:nvPr/>
          </p:nvCxnSpPr>
          <p:spPr>
            <a:xfrm>
              <a:off x="7160103" y="699482"/>
              <a:ext cx="73121" cy="3805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128" idx="6"/>
              <a:endCxn id="115" idx="0"/>
            </p:cNvCxnSpPr>
            <p:nvPr/>
          </p:nvCxnSpPr>
          <p:spPr>
            <a:xfrm>
              <a:off x="6891686" y="480258"/>
              <a:ext cx="231501" cy="1277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27" idx="5"/>
              <a:endCxn id="128" idx="0"/>
            </p:cNvCxnSpPr>
            <p:nvPr/>
          </p:nvCxnSpPr>
          <p:spPr>
            <a:xfrm>
              <a:off x="6650286" y="98429"/>
              <a:ext cx="151389" cy="2899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22" idx="6"/>
              <a:endCxn id="127" idx="1"/>
            </p:cNvCxnSpPr>
            <p:nvPr/>
          </p:nvCxnSpPr>
          <p:spPr>
            <a:xfrm>
              <a:off x="6217531" y="-138210"/>
              <a:ext cx="370949" cy="1721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25" idx="6"/>
              <a:endCxn id="122" idx="1"/>
            </p:cNvCxnSpPr>
            <p:nvPr/>
          </p:nvCxnSpPr>
          <p:spPr>
            <a:xfrm>
              <a:off x="5564535" y="-535418"/>
              <a:ext cx="433858" cy="3076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endCxn id="25" idx="1"/>
            </p:cNvCxnSpPr>
            <p:nvPr/>
          </p:nvCxnSpPr>
          <p:spPr>
            <a:xfrm>
              <a:off x="4881911" y="-862948"/>
              <a:ext cx="417405" cy="2178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66" idx="6"/>
              <a:endCxn id="64" idx="2"/>
            </p:cNvCxnSpPr>
            <p:nvPr/>
          </p:nvCxnSpPr>
          <p:spPr>
            <a:xfrm>
              <a:off x="4443794" y="-934469"/>
              <a:ext cx="263492" cy="44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65" idx="7"/>
              <a:endCxn id="66" idx="2"/>
            </p:cNvCxnSpPr>
            <p:nvPr/>
          </p:nvCxnSpPr>
          <p:spPr>
            <a:xfrm flipV="1">
              <a:off x="4094106" y="-934469"/>
              <a:ext cx="129582" cy="800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stCxn id="67" idx="6"/>
              <a:endCxn id="65" idx="1"/>
            </p:cNvCxnSpPr>
            <p:nvPr/>
          </p:nvCxnSpPr>
          <p:spPr>
            <a:xfrm>
              <a:off x="3752173" y="-902613"/>
              <a:ext cx="186295" cy="48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stCxn id="63" idx="6"/>
              <a:endCxn id="67" idx="2"/>
            </p:cNvCxnSpPr>
            <p:nvPr/>
          </p:nvCxnSpPr>
          <p:spPr>
            <a:xfrm flipV="1">
              <a:off x="3363289" y="-902613"/>
              <a:ext cx="222179" cy="361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62" idx="6"/>
              <a:endCxn id="63" idx="2"/>
            </p:cNvCxnSpPr>
            <p:nvPr/>
          </p:nvCxnSpPr>
          <p:spPr>
            <a:xfrm flipV="1">
              <a:off x="2982300" y="-866471"/>
              <a:ext cx="204765" cy="879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endCxn id="62" idx="2"/>
            </p:cNvCxnSpPr>
            <p:nvPr/>
          </p:nvCxnSpPr>
          <p:spPr>
            <a:xfrm flipV="1">
              <a:off x="2243486" y="-778479"/>
              <a:ext cx="562590" cy="1028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stCxn id="39" idx="7"/>
              <a:endCxn id="68" idx="2"/>
            </p:cNvCxnSpPr>
            <p:nvPr/>
          </p:nvCxnSpPr>
          <p:spPr>
            <a:xfrm flipV="1">
              <a:off x="1669718" y="-618170"/>
              <a:ext cx="420909" cy="2814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42" idx="7"/>
              <a:endCxn id="39" idx="3"/>
            </p:cNvCxnSpPr>
            <p:nvPr/>
          </p:nvCxnSpPr>
          <p:spPr>
            <a:xfrm flipV="1">
              <a:off x="1346476" y="-191950"/>
              <a:ext cx="176752" cy="2681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43" idx="7"/>
              <a:endCxn id="42" idx="3"/>
            </p:cNvCxnSpPr>
            <p:nvPr/>
          </p:nvCxnSpPr>
          <p:spPr>
            <a:xfrm flipV="1">
              <a:off x="1022052" y="180571"/>
              <a:ext cx="218025" cy="2990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41" idx="0"/>
              <a:endCxn id="43" idx="4"/>
            </p:cNvCxnSpPr>
            <p:nvPr/>
          </p:nvCxnSpPr>
          <p:spPr>
            <a:xfrm flipV="1">
              <a:off x="883221" y="592486"/>
              <a:ext cx="88890" cy="1633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49" idx="0"/>
              <a:endCxn id="41" idx="4"/>
            </p:cNvCxnSpPr>
            <p:nvPr/>
          </p:nvCxnSpPr>
          <p:spPr>
            <a:xfrm flipV="1">
              <a:off x="780100" y="937277"/>
              <a:ext cx="103121" cy="202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47" idx="1"/>
              <a:endCxn id="49" idx="4"/>
            </p:cNvCxnSpPr>
            <p:nvPr/>
          </p:nvCxnSpPr>
          <p:spPr>
            <a:xfrm flipH="1" flipV="1">
              <a:off x="780100" y="1391348"/>
              <a:ext cx="149248" cy="2058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70" idx="1"/>
              <a:endCxn id="47" idx="4"/>
            </p:cNvCxnSpPr>
            <p:nvPr/>
          </p:nvCxnSpPr>
          <p:spPr>
            <a:xfrm flipH="1" flipV="1">
              <a:off x="996622" y="1743951"/>
              <a:ext cx="147451" cy="3376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3" idx="2"/>
              <a:endCxn id="70" idx="5"/>
            </p:cNvCxnSpPr>
            <p:nvPr/>
          </p:nvCxnSpPr>
          <p:spPr>
            <a:xfrm flipH="1" flipV="1">
              <a:off x="1261868" y="2196639"/>
              <a:ext cx="287101" cy="38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71" idx="2"/>
              <a:endCxn id="73" idx="6"/>
            </p:cNvCxnSpPr>
            <p:nvPr/>
          </p:nvCxnSpPr>
          <p:spPr>
            <a:xfrm flipH="1">
              <a:off x="1655435" y="2221630"/>
              <a:ext cx="356085" cy="13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57" idx="2"/>
              <a:endCxn id="71" idx="6"/>
            </p:cNvCxnSpPr>
            <p:nvPr/>
          </p:nvCxnSpPr>
          <p:spPr>
            <a:xfrm flipH="1">
              <a:off x="2150598" y="2117616"/>
              <a:ext cx="166974" cy="1040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72" idx="2"/>
              <a:endCxn id="57" idx="6"/>
            </p:cNvCxnSpPr>
            <p:nvPr/>
          </p:nvCxnSpPr>
          <p:spPr>
            <a:xfrm flipH="1" flipV="1">
              <a:off x="2404781" y="2117616"/>
              <a:ext cx="206985" cy="1086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72" idx="0"/>
            </p:cNvCxnSpPr>
            <p:nvPr/>
          </p:nvCxnSpPr>
          <p:spPr>
            <a:xfrm flipH="1" flipV="1">
              <a:off x="2640361" y="1883428"/>
              <a:ext cx="61026" cy="2535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57" idx="0"/>
              <a:endCxn id="16" idx="1"/>
            </p:cNvCxnSpPr>
            <p:nvPr/>
          </p:nvCxnSpPr>
          <p:spPr>
            <a:xfrm flipH="1" flipV="1">
              <a:off x="2179430" y="1753160"/>
              <a:ext cx="181747" cy="318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69" idx="6"/>
              <a:endCxn id="16" idx="7"/>
            </p:cNvCxnSpPr>
            <p:nvPr/>
          </p:nvCxnSpPr>
          <p:spPr>
            <a:xfrm flipV="1">
              <a:off x="1886511" y="1753160"/>
              <a:ext cx="451195" cy="2830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73" idx="7"/>
              <a:endCxn id="69" idx="3"/>
            </p:cNvCxnSpPr>
            <p:nvPr/>
          </p:nvCxnSpPr>
          <p:spPr>
            <a:xfrm flipV="1">
              <a:off x="1639843" y="2093755"/>
              <a:ext cx="104477" cy="103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73" idx="1"/>
              <a:endCxn id="48" idx="1"/>
            </p:cNvCxnSpPr>
            <p:nvPr/>
          </p:nvCxnSpPr>
          <p:spPr>
            <a:xfrm flipH="1" flipV="1">
              <a:off x="1257901" y="1757345"/>
              <a:ext cx="306660" cy="439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70" idx="7"/>
              <a:endCxn id="48" idx="7"/>
            </p:cNvCxnSpPr>
            <p:nvPr/>
          </p:nvCxnSpPr>
          <p:spPr>
            <a:xfrm flipV="1">
              <a:off x="1261868" y="1757345"/>
              <a:ext cx="188496" cy="3242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48" idx="1"/>
            </p:cNvCxnSpPr>
            <p:nvPr/>
          </p:nvCxnSpPr>
          <p:spPr>
            <a:xfrm flipH="1" flipV="1">
              <a:off x="1087786" y="1696103"/>
              <a:ext cx="170115" cy="612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48" idx="0"/>
              <a:endCxn id="45" idx="4"/>
            </p:cNvCxnSpPr>
            <p:nvPr/>
          </p:nvCxnSpPr>
          <p:spPr>
            <a:xfrm flipV="1">
              <a:off x="1354133" y="1426227"/>
              <a:ext cx="49967" cy="2936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48" idx="7"/>
              <a:endCxn id="46" idx="3"/>
            </p:cNvCxnSpPr>
            <p:nvPr/>
          </p:nvCxnSpPr>
          <p:spPr>
            <a:xfrm flipV="1">
              <a:off x="1450364" y="1582889"/>
              <a:ext cx="200173" cy="1744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48" idx="6"/>
              <a:endCxn id="16" idx="2"/>
            </p:cNvCxnSpPr>
            <p:nvPr/>
          </p:nvCxnSpPr>
          <p:spPr>
            <a:xfrm flipV="1">
              <a:off x="1490224" y="1833421"/>
              <a:ext cx="656426" cy="14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46" idx="4"/>
              <a:endCxn id="69" idx="0"/>
            </p:cNvCxnSpPr>
            <p:nvPr/>
          </p:nvCxnSpPr>
          <p:spPr>
            <a:xfrm>
              <a:off x="1715464" y="1609219"/>
              <a:ext cx="87754" cy="3456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45" idx="5"/>
              <a:endCxn id="69" idx="1"/>
            </p:cNvCxnSpPr>
            <p:nvPr/>
          </p:nvCxnSpPr>
          <p:spPr>
            <a:xfrm>
              <a:off x="1471373" y="1401053"/>
              <a:ext cx="272947" cy="5776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48" idx="5"/>
              <a:endCxn id="69" idx="2"/>
            </p:cNvCxnSpPr>
            <p:nvPr/>
          </p:nvCxnSpPr>
          <p:spPr>
            <a:xfrm>
              <a:off x="1450364" y="1938073"/>
              <a:ext cx="269560" cy="981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6" idx="6"/>
              <a:endCxn id="54" idx="2"/>
            </p:cNvCxnSpPr>
            <p:nvPr/>
          </p:nvCxnSpPr>
          <p:spPr>
            <a:xfrm flipV="1">
              <a:off x="2370486" y="1817249"/>
              <a:ext cx="204228" cy="16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6" idx="5"/>
              <a:endCxn id="72" idx="1"/>
            </p:cNvCxnSpPr>
            <p:nvPr/>
          </p:nvCxnSpPr>
          <p:spPr>
            <a:xfrm>
              <a:off x="2337706" y="1913682"/>
              <a:ext cx="300309" cy="2494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72" idx="6"/>
              <a:endCxn id="10" idx="2"/>
            </p:cNvCxnSpPr>
            <p:nvPr/>
          </p:nvCxnSpPr>
          <p:spPr>
            <a:xfrm flipV="1">
              <a:off x="2791007" y="2108853"/>
              <a:ext cx="300204" cy="1174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72" idx="7"/>
              <a:endCxn id="55" idx="3"/>
            </p:cNvCxnSpPr>
            <p:nvPr/>
          </p:nvCxnSpPr>
          <p:spPr>
            <a:xfrm flipV="1">
              <a:off x="2764758" y="1727644"/>
              <a:ext cx="497388" cy="4354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0" idx="0"/>
            </p:cNvCxnSpPr>
            <p:nvPr/>
          </p:nvCxnSpPr>
          <p:spPr>
            <a:xfrm flipV="1">
              <a:off x="3226149" y="1750078"/>
              <a:ext cx="58737" cy="2254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0" idx="1"/>
              <a:endCxn id="53" idx="5"/>
            </p:cNvCxnSpPr>
            <p:nvPr/>
          </p:nvCxnSpPr>
          <p:spPr>
            <a:xfrm flipH="1" flipV="1">
              <a:off x="2861054" y="1569117"/>
              <a:ext cx="269679" cy="4454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a:endCxn id="54" idx="5"/>
            </p:cNvCxnSpPr>
            <p:nvPr/>
          </p:nvCxnSpPr>
          <p:spPr>
            <a:xfrm flipH="1" flipV="1">
              <a:off x="2669707" y="1856887"/>
              <a:ext cx="538979" cy="2614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54" idx="0"/>
              <a:endCxn id="53" idx="3"/>
            </p:cNvCxnSpPr>
            <p:nvPr/>
          </p:nvCxnSpPr>
          <p:spPr>
            <a:xfrm flipV="1">
              <a:off x="2630360" y="1569117"/>
              <a:ext cx="106673" cy="1920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54" idx="1"/>
              <a:endCxn id="17" idx="5"/>
            </p:cNvCxnSpPr>
            <p:nvPr/>
          </p:nvCxnSpPr>
          <p:spPr>
            <a:xfrm flipH="1" flipV="1">
              <a:off x="2454366" y="1475530"/>
              <a:ext cx="136646" cy="3020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6" idx="4"/>
              <a:endCxn id="17" idx="4"/>
            </p:cNvCxnSpPr>
            <p:nvPr/>
          </p:nvCxnSpPr>
          <p:spPr>
            <a:xfrm flipV="1">
              <a:off x="2258568" y="1508775"/>
              <a:ext cx="114696" cy="4381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6" idx="1"/>
              <a:endCxn id="46" idx="5"/>
            </p:cNvCxnSpPr>
            <p:nvPr/>
          </p:nvCxnSpPr>
          <p:spPr>
            <a:xfrm flipH="1" flipV="1">
              <a:off x="1780390" y="1582889"/>
              <a:ext cx="399040" cy="1702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6" idx="0"/>
              <a:endCxn id="50" idx="4"/>
            </p:cNvCxnSpPr>
            <p:nvPr/>
          </p:nvCxnSpPr>
          <p:spPr>
            <a:xfrm flipH="1" flipV="1">
              <a:off x="2133597" y="1019827"/>
              <a:ext cx="124971" cy="7000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69" idx="0"/>
              <a:endCxn id="50" idx="4"/>
            </p:cNvCxnSpPr>
            <p:nvPr/>
          </p:nvCxnSpPr>
          <p:spPr>
            <a:xfrm flipV="1">
              <a:off x="1803218" y="1019827"/>
              <a:ext cx="330379" cy="935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6" idx="1"/>
            </p:cNvCxnSpPr>
            <p:nvPr/>
          </p:nvCxnSpPr>
          <p:spPr>
            <a:xfrm flipH="1" flipV="1">
              <a:off x="1830736" y="1057927"/>
              <a:ext cx="348694" cy="6952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46" idx="0"/>
            </p:cNvCxnSpPr>
            <p:nvPr/>
          </p:nvCxnSpPr>
          <p:spPr>
            <a:xfrm flipV="1">
              <a:off x="1715464" y="1061103"/>
              <a:ext cx="77172" cy="3683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46" idx="7"/>
              <a:endCxn id="50" idx="3"/>
            </p:cNvCxnSpPr>
            <p:nvPr/>
          </p:nvCxnSpPr>
          <p:spPr>
            <a:xfrm flipV="1">
              <a:off x="1780390" y="986582"/>
              <a:ext cx="272104" cy="4691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46" idx="6"/>
              <a:endCxn id="17" idx="2"/>
            </p:cNvCxnSpPr>
            <p:nvPr/>
          </p:nvCxnSpPr>
          <p:spPr>
            <a:xfrm flipV="1">
              <a:off x="1807284" y="1395269"/>
              <a:ext cx="451283" cy="1240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7" idx="0"/>
              <a:endCxn id="50" idx="5"/>
            </p:cNvCxnSpPr>
            <p:nvPr/>
          </p:nvCxnSpPr>
          <p:spPr>
            <a:xfrm flipH="1" flipV="1">
              <a:off x="2214699" y="986582"/>
              <a:ext cx="158565" cy="2951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7" idx="0"/>
              <a:endCxn id="51" idx="4"/>
            </p:cNvCxnSpPr>
            <p:nvPr/>
          </p:nvCxnSpPr>
          <p:spPr>
            <a:xfrm flipV="1">
              <a:off x="2373264" y="690029"/>
              <a:ext cx="7746" cy="591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7" idx="7"/>
              <a:endCxn id="52" idx="3"/>
            </p:cNvCxnSpPr>
            <p:nvPr/>
          </p:nvCxnSpPr>
          <p:spPr>
            <a:xfrm flipV="1">
              <a:off x="2454366" y="1114430"/>
              <a:ext cx="62197" cy="2005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52" idx="0"/>
            </p:cNvCxnSpPr>
            <p:nvPr/>
          </p:nvCxnSpPr>
          <p:spPr>
            <a:xfrm flipH="1" flipV="1">
              <a:off x="2424462" y="689628"/>
              <a:ext cx="122572" cy="3501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52" idx="7"/>
              <a:endCxn id="18" idx="3"/>
            </p:cNvCxnSpPr>
            <p:nvPr/>
          </p:nvCxnSpPr>
          <p:spPr>
            <a:xfrm flipV="1">
              <a:off x="2577505" y="796161"/>
              <a:ext cx="314653" cy="256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53" idx="1"/>
              <a:endCxn id="52" idx="5"/>
            </p:cNvCxnSpPr>
            <p:nvPr/>
          </p:nvCxnSpPr>
          <p:spPr>
            <a:xfrm flipH="1" flipV="1">
              <a:off x="2577505" y="1114430"/>
              <a:ext cx="159528" cy="331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55" idx="1"/>
              <a:endCxn id="52" idx="6"/>
            </p:cNvCxnSpPr>
            <p:nvPr/>
          </p:nvCxnSpPr>
          <p:spPr>
            <a:xfrm flipH="1" flipV="1">
              <a:off x="2590126" y="1083491"/>
              <a:ext cx="672020" cy="5654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2" idx="4"/>
              <a:endCxn id="55" idx="0"/>
            </p:cNvCxnSpPr>
            <p:nvPr/>
          </p:nvCxnSpPr>
          <p:spPr>
            <a:xfrm flipH="1">
              <a:off x="3304444" y="1226202"/>
              <a:ext cx="178986" cy="406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12" idx="3"/>
              <a:endCxn id="72" idx="7"/>
            </p:cNvCxnSpPr>
            <p:nvPr/>
          </p:nvCxnSpPr>
          <p:spPr>
            <a:xfrm flipH="1">
              <a:off x="2764758" y="1198769"/>
              <a:ext cx="652518" cy="9643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53" idx="2"/>
              <a:endCxn id="16" idx="7"/>
            </p:cNvCxnSpPr>
            <p:nvPr/>
          </p:nvCxnSpPr>
          <p:spPr>
            <a:xfrm flipH="1">
              <a:off x="2337706" y="1507300"/>
              <a:ext cx="373642" cy="2458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55" idx="5"/>
              <a:endCxn id="7" idx="1"/>
            </p:cNvCxnSpPr>
            <p:nvPr/>
          </p:nvCxnSpPr>
          <p:spPr>
            <a:xfrm>
              <a:off x="3346741" y="1727644"/>
              <a:ext cx="245072" cy="447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36" idx="2"/>
              <a:endCxn id="40" idx="6"/>
            </p:cNvCxnSpPr>
            <p:nvPr/>
          </p:nvCxnSpPr>
          <p:spPr>
            <a:xfrm flipH="1" flipV="1">
              <a:off x="1352151" y="852242"/>
              <a:ext cx="375908" cy="12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a:stCxn id="45" idx="1"/>
              <a:endCxn id="41" idx="5"/>
            </p:cNvCxnSpPr>
            <p:nvPr/>
          </p:nvCxnSpPr>
          <p:spPr>
            <a:xfrm flipH="1" flipV="1">
              <a:off x="946076" y="910701"/>
              <a:ext cx="390750" cy="3688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a:stCxn id="47" idx="0"/>
              <a:endCxn id="41" idx="4"/>
            </p:cNvCxnSpPr>
            <p:nvPr/>
          </p:nvCxnSpPr>
          <p:spPr>
            <a:xfrm flipH="1" flipV="1">
              <a:off x="883221" y="937277"/>
              <a:ext cx="113401" cy="6347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a:stCxn id="45" idx="2"/>
              <a:endCxn id="49" idx="6"/>
            </p:cNvCxnSpPr>
            <p:nvPr/>
          </p:nvCxnSpPr>
          <p:spPr>
            <a:xfrm flipH="1" flipV="1">
              <a:off x="913896" y="1265801"/>
              <a:ext cx="395064" cy="744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40" idx="3"/>
              <a:endCxn id="49" idx="7"/>
            </p:cNvCxnSpPr>
            <p:nvPr/>
          </p:nvCxnSpPr>
          <p:spPr>
            <a:xfrm flipH="1">
              <a:off x="874708" y="943095"/>
              <a:ext cx="248504" cy="233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a:stCxn id="45" idx="3"/>
              <a:endCxn id="47" idx="7"/>
            </p:cNvCxnSpPr>
            <p:nvPr/>
          </p:nvCxnSpPr>
          <p:spPr>
            <a:xfrm flipH="1">
              <a:off x="1063895" y="1401053"/>
              <a:ext cx="272931" cy="1961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a:stCxn id="40" idx="4"/>
              <a:endCxn id="45" idx="0"/>
            </p:cNvCxnSpPr>
            <p:nvPr/>
          </p:nvCxnSpPr>
          <p:spPr>
            <a:xfrm>
              <a:off x="1218042" y="980727"/>
              <a:ext cx="186058" cy="2736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stCxn id="44" idx="4"/>
              <a:endCxn id="45" idx="0"/>
            </p:cNvCxnSpPr>
            <p:nvPr/>
          </p:nvCxnSpPr>
          <p:spPr>
            <a:xfrm flipH="1">
              <a:off x="1404100" y="685496"/>
              <a:ext cx="204087" cy="5688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a:stCxn id="36" idx="3"/>
              <a:endCxn id="45" idx="7"/>
            </p:cNvCxnSpPr>
            <p:nvPr/>
          </p:nvCxnSpPr>
          <p:spPr>
            <a:xfrm flipH="1">
              <a:off x="1471373" y="1033214"/>
              <a:ext cx="278722" cy="2462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81" idx="3"/>
              <a:endCxn id="85" idx="0"/>
            </p:cNvCxnSpPr>
            <p:nvPr/>
          </p:nvCxnSpPr>
          <p:spPr>
            <a:xfrm flipH="1">
              <a:off x="4264419" y="2722383"/>
              <a:ext cx="126563" cy="5569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82" idx="3"/>
              <a:endCxn id="85" idx="7"/>
            </p:cNvCxnSpPr>
            <p:nvPr/>
          </p:nvCxnSpPr>
          <p:spPr>
            <a:xfrm flipH="1">
              <a:off x="4356989" y="3070872"/>
              <a:ext cx="383816" cy="246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a:stCxn id="82" idx="3"/>
              <a:endCxn id="96" idx="7"/>
            </p:cNvCxnSpPr>
            <p:nvPr/>
          </p:nvCxnSpPr>
          <p:spPr>
            <a:xfrm flipH="1">
              <a:off x="4195777" y="3070872"/>
              <a:ext cx="545028" cy="963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a:stCxn id="87" idx="2"/>
              <a:endCxn id="86" idx="6"/>
            </p:cNvCxnSpPr>
            <p:nvPr/>
          </p:nvCxnSpPr>
          <p:spPr>
            <a:xfrm flipH="1">
              <a:off x="4135649" y="3679058"/>
              <a:ext cx="475473" cy="918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stCxn id="89" idx="2"/>
              <a:endCxn id="88" idx="6"/>
            </p:cNvCxnSpPr>
            <p:nvPr/>
          </p:nvCxnSpPr>
          <p:spPr>
            <a:xfrm flipH="1">
              <a:off x="4976324" y="3351975"/>
              <a:ext cx="289513" cy="1235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endCxn id="88" idx="6"/>
            </p:cNvCxnSpPr>
            <p:nvPr/>
          </p:nvCxnSpPr>
          <p:spPr>
            <a:xfrm flipH="1" flipV="1">
              <a:off x="4976324" y="3475491"/>
              <a:ext cx="626313" cy="1319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93" idx="3"/>
              <a:endCxn id="92" idx="7"/>
            </p:cNvCxnSpPr>
            <p:nvPr/>
          </p:nvCxnSpPr>
          <p:spPr>
            <a:xfrm flipH="1">
              <a:off x="5343454" y="3193740"/>
              <a:ext cx="306005" cy="3870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stCxn id="93" idx="4"/>
              <a:endCxn id="100" idx="0"/>
            </p:cNvCxnSpPr>
            <p:nvPr/>
          </p:nvCxnSpPr>
          <p:spPr>
            <a:xfrm>
              <a:off x="5704272" y="3216847"/>
              <a:ext cx="18431" cy="2686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a:stCxn id="93" idx="5"/>
              <a:endCxn id="91" idx="6"/>
            </p:cNvCxnSpPr>
            <p:nvPr/>
          </p:nvCxnSpPr>
          <p:spPr>
            <a:xfrm>
              <a:off x="5759084" y="3193740"/>
              <a:ext cx="400128" cy="2352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stCxn id="89" idx="6"/>
              <a:endCxn id="91" idx="2"/>
            </p:cNvCxnSpPr>
            <p:nvPr/>
          </p:nvCxnSpPr>
          <p:spPr>
            <a:xfrm>
              <a:off x="5392261" y="3351975"/>
              <a:ext cx="640527" cy="77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82" idx="5"/>
              <a:endCxn id="89" idx="1"/>
            </p:cNvCxnSpPr>
            <p:nvPr/>
          </p:nvCxnSpPr>
          <p:spPr>
            <a:xfrm>
              <a:off x="4867548" y="3070872"/>
              <a:ext cx="416803" cy="2342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85" idx="5"/>
              <a:endCxn id="87" idx="1"/>
            </p:cNvCxnSpPr>
            <p:nvPr/>
          </p:nvCxnSpPr>
          <p:spPr>
            <a:xfrm>
              <a:off x="4356989" y="3502122"/>
              <a:ext cx="274501" cy="1291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85" idx="3"/>
              <a:endCxn id="86" idx="0"/>
            </p:cNvCxnSpPr>
            <p:nvPr/>
          </p:nvCxnSpPr>
          <p:spPr>
            <a:xfrm flipH="1">
              <a:off x="4066110" y="3502122"/>
              <a:ext cx="105738" cy="201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85" idx="4"/>
              <a:endCxn id="96" idx="0"/>
            </p:cNvCxnSpPr>
            <p:nvPr/>
          </p:nvCxnSpPr>
          <p:spPr>
            <a:xfrm flipH="1">
              <a:off x="4132406" y="3540353"/>
              <a:ext cx="132013" cy="4666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78" idx="5"/>
              <a:endCxn id="85" idx="1"/>
            </p:cNvCxnSpPr>
            <p:nvPr/>
          </p:nvCxnSpPr>
          <p:spPr>
            <a:xfrm>
              <a:off x="3973779" y="2929880"/>
              <a:ext cx="198069" cy="387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a:stCxn id="78" idx="4"/>
              <a:endCxn id="77" idx="7"/>
            </p:cNvCxnSpPr>
            <p:nvPr/>
          </p:nvCxnSpPr>
          <p:spPr>
            <a:xfrm flipH="1">
              <a:off x="3854840" y="2943407"/>
              <a:ext cx="88106" cy="1850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82" idx="5"/>
              <a:endCxn id="88" idx="0"/>
            </p:cNvCxnSpPr>
            <p:nvPr/>
          </p:nvCxnSpPr>
          <p:spPr>
            <a:xfrm>
              <a:off x="4867548" y="3070872"/>
              <a:ext cx="50241" cy="34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90" idx="3"/>
              <a:endCxn id="88" idx="7"/>
            </p:cNvCxnSpPr>
            <p:nvPr/>
          </p:nvCxnSpPr>
          <p:spPr>
            <a:xfrm flipH="1">
              <a:off x="4959179" y="2795263"/>
              <a:ext cx="322421" cy="6366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a:stCxn id="80" idx="4"/>
              <a:endCxn id="89" idx="1"/>
            </p:cNvCxnSpPr>
            <p:nvPr/>
          </p:nvCxnSpPr>
          <p:spPr>
            <a:xfrm>
              <a:off x="5044880" y="2646310"/>
              <a:ext cx="239471" cy="6588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a:stCxn id="80" idx="3"/>
              <a:endCxn id="82" idx="7"/>
            </p:cNvCxnSpPr>
            <p:nvPr/>
          </p:nvCxnSpPr>
          <p:spPr>
            <a:xfrm flipH="1">
              <a:off x="4867548" y="2622800"/>
              <a:ext cx="120379" cy="317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a:stCxn id="81" idx="4"/>
              <a:endCxn id="87" idx="0"/>
            </p:cNvCxnSpPr>
            <p:nvPr/>
          </p:nvCxnSpPr>
          <p:spPr>
            <a:xfrm>
              <a:off x="4447935" y="2745893"/>
              <a:ext cx="232726" cy="8655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a:stCxn id="85" idx="6"/>
              <a:endCxn id="88" idx="2"/>
            </p:cNvCxnSpPr>
            <p:nvPr/>
          </p:nvCxnSpPr>
          <p:spPr>
            <a:xfrm>
              <a:off x="4395333" y="3409823"/>
              <a:ext cx="463920" cy="656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a:stCxn id="89" idx="0"/>
              <a:endCxn id="90" idx="4"/>
            </p:cNvCxnSpPr>
            <p:nvPr/>
          </p:nvCxnSpPr>
          <p:spPr>
            <a:xfrm flipH="1" flipV="1">
              <a:off x="5326298" y="2814664"/>
              <a:ext cx="2751" cy="4710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a:stCxn id="100" idx="1"/>
              <a:endCxn id="90" idx="5"/>
            </p:cNvCxnSpPr>
            <p:nvPr/>
          </p:nvCxnSpPr>
          <p:spPr>
            <a:xfrm flipH="1" flipV="1">
              <a:off x="5370996" y="2795263"/>
              <a:ext cx="272580" cy="7224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93" idx="1"/>
            </p:cNvCxnSpPr>
            <p:nvPr/>
          </p:nvCxnSpPr>
          <p:spPr>
            <a:xfrm flipH="1" flipV="1">
              <a:off x="5374036" y="2801003"/>
              <a:ext cx="275423" cy="2811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a:stCxn id="93" idx="0"/>
              <a:endCxn id="106" idx="4"/>
            </p:cNvCxnSpPr>
            <p:nvPr/>
          </p:nvCxnSpPr>
          <p:spPr>
            <a:xfrm flipH="1" flipV="1">
              <a:off x="5606340" y="2662265"/>
              <a:ext cx="97932" cy="396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93" idx="7"/>
              <a:endCxn id="94" idx="3"/>
            </p:cNvCxnSpPr>
            <p:nvPr/>
          </p:nvCxnSpPr>
          <p:spPr>
            <a:xfrm flipV="1">
              <a:off x="5759084" y="2811779"/>
              <a:ext cx="131422" cy="270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93" idx="6"/>
              <a:endCxn id="101" idx="3"/>
            </p:cNvCxnSpPr>
            <p:nvPr/>
          </p:nvCxnSpPr>
          <p:spPr>
            <a:xfrm flipV="1">
              <a:off x="5781788" y="3020298"/>
              <a:ext cx="383258" cy="1176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106" idx="0"/>
              <a:endCxn id="83" idx="4"/>
            </p:cNvCxnSpPr>
            <p:nvPr/>
          </p:nvCxnSpPr>
          <p:spPr>
            <a:xfrm flipH="1" flipV="1">
              <a:off x="5497290" y="2461449"/>
              <a:ext cx="109050" cy="140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stCxn id="90" idx="0"/>
              <a:endCxn id="83" idx="3"/>
            </p:cNvCxnSpPr>
            <p:nvPr/>
          </p:nvCxnSpPr>
          <p:spPr>
            <a:xfrm flipV="1">
              <a:off x="5326298" y="2430846"/>
              <a:ext cx="97814" cy="2513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a:stCxn id="8" idx="6"/>
              <a:endCxn id="83" idx="2"/>
            </p:cNvCxnSpPr>
            <p:nvPr/>
          </p:nvCxnSpPr>
          <p:spPr>
            <a:xfrm flipV="1">
              <a:off x="4751736" y="2356963"/>
              <a:ext cx="642065" cy="249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stCxn id="80" idx="6"/>
              <a:endCxn id="83" idx="3"/>
            </p:cNvCxnSpPr>
            <p:nvPr/>
          </p:nvCxnSpPr>
          <p:spPr>
            <a:xfrm flipV="1">
              <a:off x="5125422" y="2430846"/>
              <a:ext cx="298690" cy="1351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80" idx="5"/>
              <a:endCxn id="8" idx="5"/>
            </p:cNvCxnSpPr>
            <p:nvPr/>
          </p:nvCxnSpPr>
          <p:spPr>
            <a:xfrm flipH="1" flipV="1">
              <a:off x="4708494" y="2480686"/>
              <a:ext cx="393338" cy="1421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82" idx="0"/>
              <a:endCxn id="8" idx="0"/>
            </p:cNvCxnSpPr>
            <p:nvPr/>
          </p:nvCxnSpPr>
          <p:spPr>
            <a:xfrm flipH="1" flipV="1">
              <a:off x="4604099" y="2242203"/>
              <a:ext cx="200078" cy="6705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stCxn id="82" idx="2"/>
              <a:endCxn id="78" idx="6"/>
            </p:cNvCxnSpPr>
            <p:nvPr/>
          </p:nvCxnSpPr>
          <p:spPr>
            <a:xfrm flipH="1" flipV="1">
              <a:off x="3986550" y="2897222"/>
              <a:ext cx="728006" cy="1081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a:stCxn id="81" idx="1"/>
              <a:endCxn id="79" idx="4"/>
            </p:cNvCxnSpPr>
            <p:nvPr/>
          </p:nvCxnSpPr>
          <p:spPr>
            <a:xfrm flipH="1" flipV="1">
              <a:off x="4252070" y="2259533"/>
              <a:ext cx="138912" cy="3493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a:stCxn id="81" idx="0"/>
              <a:endCxn id="8" idx="3"/>
            </p:cNvCxnSpPr>
            <p:nvPr/>
          </p:nvCxnSpPr>
          <p:spPr>
            <a:xfrm flipV="1">
              <a:off x="4447935" y="2480686"/>
              <a:ext cx="51768" cy="1046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a:stCxn id="8" idx="1"/>
              <a:endCxn id="79" idx="5"/>
            </p:cNvCxnSpPr>
            <p:nvPr/>
          </p:nvCxnSpPr>
          <p:spPr>
            <a:xfrm flipH="1" flipV="1">
              <a:off x="4309022" y="2236023"/>
              <a:ext cx="190681" cy="47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8" idx="0"/>
              <a:endCxn id="19" idx="4"/>
            </p:cNvCxnSpPr>
            <p:nvPr/>
          </p:nvCxnSpPr>
          <p:spPr>
            <a:xfrm flipV="1">
              <a:off x="4604099" y="1965978"/>
              <a:ext cx="46831" cy="2762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a:stCxn id="8" idx="7"/>
              <a:endCxn id="20" idx="3"/>
            </p:cNvCxnSpPr>
            <p:nvPr/>
          </p:nvCxnSpPr>
          <p:spPr>
            <a:xfrm flipV="1">
              <a:off x="4708494" y="2110091"/>
              <a:ext cx="180293" cy="173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a:stCxn id="80" idx="0"/>
              <a:endCxn id="20" idx="4"/>
            </p:cNvCxnSpPr>
            <p:nvPr/>
          </p:nvCxnSpPr>
          <p:spPr>
            <a:xfrm flipH="1" flipV="1">
              <a:off x="4961965" y="2140694"/>
              <a:ext cx="82915" cy="3450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a:stCxn id="80" idx="1"/>
              <a:endCxn id="19" idx="5"/>
            </p:cNvCxnSpPr>
            <p:nvPr/>
          </p:nvCxnSpPr>
          <p:spPr>
            <a:xfrm flipH="1" flipV="1">
              <a:off x="4722211" y="1935988"/>
              <a:ext cx="265716" cy="5732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83" idx="1"/>
              <a:endCxn id="20" idx="5"/>
            </p:cNvCxnSpPr>
            <p:nvPr/>
          </p:nvCxnSpPr>
          <p:spPr>
            <a:xfrm flipH="1" flipV="1">
              <a:off x="5035142" y="2110091"/>
              <a:ext cx="388970" cy="1729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83" idx="0"/>
              <a:endCxn id="84" idx="4"/>
            </p:cNvCxnSpPr>
            <p:nvPr/>
          </p:nvCxnSpPr>
          <p:spPr>
            <a:xfrm flipV="1">
              <a:off x="5497290" y="2022956"/>
              <a:ext cx="122690" cy="229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a:stCxn id="105" idx="3"/>
              <a:endCxn id="106" idx="0"/>
            </p:cNvCxnSpPr>
            <p:nvPr/>
          </p:nvCxnSpPr>
          <p:spPr>
            <a:xfrm flipH="1">
              <a:off x="5606340" y="2392938"/>
              <a:ext cx="215615" cy="2094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stCxn id="106" idx="2"/>
              <a:endCxn id="90" idx="7"/>
            </p:cNvCxnSpPr>
            <p:nvPr/>
          </p:nvCxnSpPr>
          <p:spPr>
            <a:xfrm flipH="1">
              <a:off x="5370996" y="2632340"/>
              <a:ext cx="205142" cy="692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90" idx="1"/>
              <a:endCxn id="80" idx="5"/>
            </p:cNvCxnSpPr>
            <p:nvPr/>
          </p:nvCxnSpPr>
          <p:spPr>
            <a:xfrm flipH="1" flipV="1">
              <a:off x="5101832" y="2622800"/>
              <a:ext cx="179768" cy="787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90" idx="3"/>
              <a:endCxn id="82" idx="6"/>
            </p:cNvCxnSpPr>
            <p:nvPr/>
          </p:nvCxnSpPr>
          <p:spPr>
            <a:xfrm flipH="1">
              <a:off x="4893797" y="2795263"/>
              <a:ext cx="387803" cy="2100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94" idx="2"/>
              <a:endCxn id="90" idx="6"/>
            </p:cNvCxnSpPr>
            <p:nvPr/>
          </p:nvCxnSpPr>
          <p:spPr>
            <a:xfrm flipH="1" flipV="1">
              <a:off x="5389510" y="2748427"/>
              <a:ext cx="475472" cy="19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94" idx="1"/>
              <a:endCxn id="83" idx="5"/>
            </p:cNvCxnSpPr>
            <p:nvPr/>
          </p:nvCxnSpPr>
          <p:spPr>
            <a:xfrm flipH="1" flipV="1">
              <a:off x="5570467" y="2430846"/>
              <a:ext cx="320039" cy="2580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a:stCxn id="94" idx="0"/>
              <a:endCxn id="105" idx="5"/>
            </p:cNvCxnSpPr>
            <p:nvPr/>
          </p:nvCxnSpPr>
          <p:spPr>
            <a:xfrm flipH="1" flipV="1">
              <a:off x="5895788" y="2392938"/>
              <a:ext cx="56340" cy="2705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a:stCxn id="94" idx="7"/>
              <a:endCxn id="108" idx="3"/>
            </p:cNvCxnSpPr>
            <p:nvPr/>
          </p:nvCxnSpPr>
          <p:spPr>
            <a:xfrm flipV="1">
              <a:off x="6013749" y="2294059"/>
              <a:ext cx="190910" cy="3948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stCxn id="106" idx="6"/>
              <a:endCxn id="110" idx="2"/>
            </p:cNvCxnSpPr>
            <p:nvPr/>
          </p:nvCxnSpPr>
          <p:spPr>
            <a:xfrm flipV="1">
              <a:off x="5636542" y="2625738"/>
              <a:ext cx="695543" cy="6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stCxn id="88" idx="1"/>
              <a:endCxn id="81" idx="5"/>
            </p:cNvCxnSpPr>
            <p:nvPr/>
          </p:nvCxnSpPr>
          <p:spPr>
            <a:xfrm flipH="1" flipV="1">
              <a:off x="4504887" y="2722383"/>
              <a:ext cx="371511" cy="7095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a:stCxn id="80" idx="6"/>
              <a:endCxn id="81" idx="6"/>
            </p:cNvCxnSpPr>
            <p:nvPr/>
          </p:nvCxnSpPr>
          <p:spPr>
            <a:xfrm flipH="1">
              <a:off x="4528477" y="2566043"/>
              <a:ext cx="596945" cy="99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7" name="Oval 276"/>
            <p:cNvSpPr/>
            <p:nvPr/>
          </p:nvSpPr>
          <p:spPr>
            <a:xfrm>
              <a:off x="4964337" y="2485776"/>
              <a:ext cx="161085" cy="16053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cxnSp>
          <p:nvCxnSpPr>
            <p:cNvPr id="278" name="Straight Connector 277"/>
            <p:cNvCxnSpPr>
              <a:stCxn id="44" idx="3"/>
              <a:endCxn id="40" idx="7"/>
            </p:cNvCxnSpPr>
            <p:nvPr/>
          </p:nvCxnSpPr>
          <p:spPr>
            <a:xfrm flipH="1">
              <a:off x="1312871" y="657928"/>
              <a:ext cx="226181" cy="1034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a:stCxn id="38" idx="3"/>
              <a:endCxn id="40" idx="7"/>
            </p:cNvCxnSpPr>
            <p:nvPr/>
          </p:nvCxnSpPr>
          <p:spPr>
            <a:xfrm flipH="1">
              <a:off x="1312871" y="-169789"/>
              <a:ext cx="550583" cy="9311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stCxn id="39" idx="4"/>
              <a:endCxn id="40" idx="0"/>
            </p:cNvCxnSpPr>
            <p:nvPr/>
          </p:nvCxnSpPr>
          <p:spPr>
            <a:xfrm flipH="1">
              <a:off x="1218042" y="-161959"/>
              <a:ext cx="378431" cy="8857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a:stCxn id="39" idx="4"/>
              <a:endCxn id="44" idx="0"/>
            </p:cNvCxnSpPr>
            <p:nvPr/>
          </p:nvCxnSpPr>
          <p:spPr>
            <a:xfrm>
              <a:off x="1596473" y="-161959"/>
              <a:ext cx="11714" cy="6592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stCxn id="42" idx="5"/>
              <a:endCxn id="44" idx="1"/>
            </p:cNvCxnSpPr>
            <p:nvPr/>
          </p:nvCxnSpPr>
          <p:spPr>
            <a:xfrm>
              <a:off x="1346476" y="180571"/>
              <a:ext cx="192576" cy="34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a:stCxn id="43" idx="6"/>
              <a:endCxn id="44" idx="2"/>
            </p:cNvCxnSpPr>
            <p:nvPr/>
          </p:nvCxnSpPr>
          <p:spPr>
            <a:xfrm>
              <a:off x="1042739" y="526361"/>
              <a:ext cx="467677" cy="65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a:stCxn id="43" idx="5"/>
              <a:endCxn id="40" idx="1"/>
            </p:cNvCxnSpPr>
            <p:nvPr/>
          </p:nvCxnSpPr>
          <p:spPr>
            <a:xfrm>
              <a:off x="1022052" y="573118"/>
              <a:ext cx="101160" cy="1882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stCxn id="37" idx="3"/>
              <a:endCxn id="44" idx="7"/>
            </p:cNvCxnSpPr>
            <p:nvPr/>
          </p:nvCxnSpPr>
          <p:spPr>
            <a:xfrm flipH="1">
              <a:off x="1677321" y="400271"/>
              <a:ext cx="194588" cy="124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a:stCxn id="38" idx="4"/>
              <a:endCxn id="37" idx="0"/>
            </p:cNvCxnSpPr>
            <p:nvPr/>
          </p:nvCxnSpPr>
          <p:spPr>
            <a:xfrm>
              <a:off x="1936699" y="-139798"/>
              <a:ext cx="40728" cy="2934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stCxn id="39" idx="5"/>
              <a:endCxn id="37" idx="1"/>
            </p:cNvCxnSpPr>
            <p:nvPr/>
          </p:nvCxnSpPr>
          <p:spPr>
            <a:xfrm>
              <a:off x="1669718" y="-191950"/>
              <a:ext cx="202191" cy="38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a:stCxn id="42" idx="6"/>
              <a:endCxn id="37" idx="2"/>
            </p:cNvCxnSpPr>
            <p:nvPr/>
          </p:nvCxnSpPr>
          <p:spPr>
            <a:xfrm>
              <a:off x="1368512" y="128375"/>
              <a:ext cx="459690" cy="1697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50" idx="0"/>
              <a:endCxn id="37" idx="4"/>
            </p:cNvCxnSpPr>
            <p:nvPr/>
          </p:nvCxnSpPr>
          <p:spPr>
            <a:xfrm flipH="1" flipV="1">
              <a:off x="1977427" y="442583"/>
              <a:ext cx="156170" cy="350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a:stCxn id="36" idx="0"/>
              <a:endCxn id="37" idx="4"/>
            </p:cNvCxnSpPr>
            <p:nvPr/>
          </p:nvCxnSpPr>
          <p:spPr>
            <a:xfrm flipV="1">
              <a:off x="1803295" y="442583"/>
              <a:ext cx="174132" cy="4646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36" idx="1"/>
              <a:endCxn id="44" idx="5"/>
            </p:cNvCxnSpPr>
            <p:nvPr/>
          </p:nvCxnSpPr>
          <p:spPr>
            <a:xfrm flipH="1" flipV="1">
              <a:off x="1677321" y="657928"/>
              <a:ext cx="72774" cy="2708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stCxn id="41" idx="7"/>
              <a:endCxn id="44" idx="2"/>
            </p:cNvCxnSpPr>
            <p:nvPr/>
          </p:nvCxnSpPr>
          <p:spPr>
            <a:xfrm flipV="1">
              <a:off x="946076" y="591374"/>
              <a:ext cx="564340" cy="1910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stCxn id="41" idx="6"/>
              <a:endCxn id="40" idx="2"/>
            </p:cNvCxnSpPr>
            <p:nvPr/>
          </p:nvCxnSpPr>
          <p:spPr>
            <a:xfrm>
              <a:off x="972111" y="846542"/>
              <a:ext cx="111821" cy="5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stCxn id="40" idx="5"/>
              <a:endCxn id="46" idx="1"/>
            </p:cNvCxnSpPr>
            <p:nvPr/>
          </p:nvCxnSpPr>
          <p:spPr>
            <a:xfrm>
              <a:off x="1312871" y="943095"/>
              <a:ext cx="337666" cy="5126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stCxn id="45" idx="6"/>
              <a:endCxn id="46" idx="2"/>
            </p:cNvCxnSpPr>
            <p:nvPr/>
          </p:nvCxnSpPr>
          <p:spPr>
            <a:xfrm>
              <a:off x="1499239" y="1340279"/>
              <a:ext cx="124404" cy="179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a:stCxn id="36" idx="5"/>
              <a:endCxn id="17" idx="1"/>
            </p:cNvCxnSpPr>
            <p:nvPr/>
          </p:nvCxnSpPr>
          <p:spPr>
            <a:xfrm>
              <a:off x="1856494" y="1033214"/>
              <a:ext cx="435667" cy="281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a:stCxn id="50" idx="6"/>
              <a:endCxn id="18" idx="2"/>
            </p:cNvCxnSpPr>
            <p:nvPr/>
          </p:nvCxnSpPr>
          <p:spPr>
            <a:xfrm flipV="1">
              <a:off x="2248293" y="723758"/>
              <a:ext cx="613526" cy="1825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stCxn id="44" idx="5"/>
              <a:endCxn id="50" idx="1"/>
            </p:cNvCxnSpPr>
            <p:nvPr/>
          </p:nvCxnSpPr>
          <p:spPr>
            <a:xfrm>
              <a:off x="1677321" y="657928"/>
              <a:ext cx="375173" cy="1681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a:stCxn id="36" idx="6"/>
              <a:endCxn id="50" idx="2"/>
            </p:cNvCxnSpPr>
            <p:nvPr/>
          </p:nvCxnSpPr>
          <p:spPr>
            <a:xfrm flipV="1">
              <a:off x="1878530" y="906321"/>
              <a:ext cx="140370" cy="74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stCxn id="44" idx="6"/>
              <a:endCxn id="51" idx="2"/>
            </p:cNvCxnSpPr>
            <p:nvPr/>
          </p:nvCxnSpPr>
          <p:spPr>
            <a:xfrm flipV="1">
              <a:off x="1705957" y="576523"/>
              <a:ext cx="560356" cy="148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a:stCxn id="37" idx="5"/>
              <a:endCxn id="51" idx="1"/>
            </p:cNvCxnSpPr>
            <p:nvPr/>
          </p:nvCxnSpPr>
          <p:spPr>
            <a:xfrm>
              <a:off x="2082944" y="400271"/>
              <a:ext cx="216963" cy="959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51" idx="5"/>
              <a:endCxn id="12" idx="2"/>
            </p:cNvCxnSpPr>
            <p:nvPr/>
          </p:nvCxnSpPr>
          <p:spPr>
            <a:xfrm>
              <a:off x="2462112" y="656784"/>
              <a:ext cx="927762" cy="4757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a:stCxn id="52" idx="6"/>
              <a:endCxn id="12" idx="2"/>
            </p:cNvCxnSpPr>
            <p:nvPr/>
          </p:nvCxnSpPr>
          <p:spPr>
            <a:xfrm>
              <a:off x="2590126" y="1083491"/>
              <a:ext cx="799748" cy="490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stCxn id="17" idx="6"/>
              <a:endCxn id="12" idx="2"/>
            </p:cNvCxnSpPr>
            <p:nvPr/>
          </p:nvCxnSpPr>
          <p:spPr>
            <a:xfrm flipV="1">
              <a:off x="2487960" y="1132541"/>
              <a:ext cx="901914" cy="2627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a:stCxn id="17" idx="6"/>
              <a:endCxn id="53" idx="2"/>
            </p:cNvCxnSpPr>
            <p:nvPr/>
          </p:nvCxnSpPr>
          <p:spPr>
            <a:xfrm>
              <a:off x="2487960" y="1395269"/>
              <a:ext cx="223388" cy="1120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a:stCxn id="53" idx="6"/>
              <a:endCxn id="55" idx="1"/>
            </p:cNvCxnSpPr>
            <p:nvPr/>
          </p:nvCxnSpPr>
          <p:spPr>
            <a:xfrm>
              <a:off x="2886739" y="1507300"/>
              <a:ext cx="375407" cy="1416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stCxn id="53" idx="7"/>
              <a:endCxn id="12" idx="3"/>
            </p:cNvCxnSpPr>
            <p:nvPr/>
          </p:nvCxnSpPr>
          <p:spPr>
            <a:xfrm flipV="1">
              <a:off x="2861054" y="1198769"/>
              <a:ext cx="556222" cy="2467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a:stCxn id="53" idx="0"/>
              <a:endCxn id="18" idx="4"/>
            </p:cNvCxnSpPr>
            <p:nvPr/>
          </p:nvCxnSpPr>
          <p:spPr>
            <a:xfrm flipV="1">
              <a:off x="2799044" y="826152"/>
              <a:ext cx="166359" cy="5937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a:stCxn id="18" idx="7"/>
              <a:endCxn id="34" idx="3"/>
            </p:cNvCxnSpPr>
            <p:nvPr/>
          </p:nvCxnSpPr>
          <p:spPr>
            <a:xfrm flipV="1">
              <a:off x="3038648" y="441787"/>
              <a:ext cx="71606" cy="2095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stCxn id="18" idx="0"/>
              <a:endCxn id="35" idx="4"/>
            </p:cNvCxnSpPr>
            <p:nvPr/>
          </p:nvCxnSpPr>
          <p:spPr>
            <a:xfrm flipH="1" flipV="1">
              <a:off x="2856983" y="121303"/>
              <a:ext cx="108420" cy="500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a:stCxn id="18" idx="2"/>
            </p:cNvCxnSpPr>
            <p:nvPr/>
          </p:nvCxnSpPr>
          <p:spPr>
            <a:xfrm flipH="1" flipV="1">
              <a:off x="2497487" y="603903"/>
              <a:ext cx="364332" cy="119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stCxn id="18" idx="1"/>
              <a:endCxn id="60" idx="5"/>
            </p:cNvCxnSpPr>
            <p:nvPr/>
          </p:nvCxnSpPr>
          <p:spPr>
            <a:xfrm flipH="1" flipV="1">
              <a:off x="2388545" y="32180"/>
              <a:ext cx="503613" cy="6191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a:stCxn id="35" idx="2"/>
              <a:endCxn id="37" idx="6"/>
            </p:cNvCxnSpPr>
            <p:nvPr/>
          </p:nvCxnSpPr>
          <p:spPr>
            <a:xfrm flipH="1">
              <a:off x="2126651" y="41630"/>
              <a:ext cx="648503" cy="2564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a:stCxn id="35" idx="3"/>
              <a:endCxn id="51" idx="7"/>
            </p:cNvCxnSpPr>
            <p:nvPr/>
          </p:nvCxnSpPr>
          <p:spPr>
            <a:xfrm flipH="1">
              <a:off x="2462112" y="97967"/>
              <a:ext cx="337009" cy="3982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stCxn id="60" idx="4"/>
              <a:endCxn id="51" idx="0"/>
            </p:cNvCxnSpPr>
            <p:nvPr/>
          </p:nvCxnSpPr>
          <p:spPr>
            <a:xfrm>
              <a:off x="2334707" y="54559"/>
              <a:ext cx="46303" cy="4084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a:stCxn id="34" idx="2"/>
              <a:endCxn id="51" idx="6"/>
            </p:cNvCxnSpPr>
            <p:nvPr/>
          </p:nvCxnSpPr>
          <p:spPr>
            <a:xfrm flipH="1">
              <a:off x="2495706" y="389591"/>
              <a:ext cx="593873" cy="1869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a:stCxn id="34" idx="4"/>
              <a:endCxn id="12" idx="1"/>
            </p:cNvCxnSpPr>
            <p:nvPr/>
          </p:nvCxnSpPr>
          <p:spPr>
            <a:xfrm>
              <a:off x="3160169" y="463407"/>
              <a:ext cx="257107" cy="6029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a:stCxn id="18" idx="6"/>
              <a:endCxn id="22" idx="3"/>
            </p:cNvCxnSpPr>
            <p:nvPr/>
          </p:nvCxnSpPr>
          <p:spPr>
            <a:xfrm flipV="1">
              <a:off x="3068987" y="460759"/>
              <a:ext cx="450226" cy="262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a:stCxn id="18" idx="6"/>
              <a:endCxn id="13" idx="2"/>
            </p:cNvCxnSpPr>
            <p:nvPr/>
          </p:nvCxnSpPr>
          <p:spPr>
            <a:xfrm>
              <a:off x="3068987" y="723758"/>
              <a:ext cx="666749" cy="69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a:stCxn id="18" idx="5"/>
              <a:endCxn id="12" idx="1"/>
            </p:cNvCxnSpPr>
            <p:nvPr/>
          </p:nvCxnSpPr>
          <p:spPr>
            <a:xfrm>
              <a:off x="3038648" y="796161"/>
              <a:ext cx="378628" cy="2701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a:stCxn id="34" idx="5"/>
              <a:endCxn id="13" idx="5"/>
            </p:cNvCxnSpPr>
            <p:nvPr/>
          </p:nvCxnSpPr>
          <p:spPr>
            <a:xfrm>
              <a:off x="3210084" y="441787"/>
              <a:ext cx="780394" cy="4531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a:stCxn id="34" idx="6"/>
              <a:endCxn id="22" idx="2"/>
            </p:cNvCxnSpPr>
            <p:nvPr/>
          </p:nvCxnSpPr>
          <p:spPr>
            <a:xfrm>
              <a:off x="3230759" y="389591"/>
              <a:ext cx="264524" cy="111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a:stCxn id="35" idx="5"/>
              <a:endCxn id="34" idx="1"/>
            </p:cNvCxnSpPr>
            <p:nvPr/>
          </p:nvCxnSpPr>
          <p:spPr>
            <a:xfrm>
              <a:off x="2914844" y="97967"/>
              <a:ext cx="195410" cy="2394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a:stCxn id="23" idx="3"/>
              <a:endCxn id="34" idx="7"/>
            </p:cNvCxnSpPr>
            <p:nvPr/>
          </p:nvCxnSpPr>
          <p:spPr>
            <a:xfrm flipH="1">
              <a:off x="3210084" y="45445"/>
              <a:ext cx="194121" cy="2919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a:stCxn id="59" idx="4"/>
              <a:endCxn id="35" idx="0"/>
            </p:cNvCxnSpPr>
            <p:nvPr/>
          </p:nvCxnSpPr>
          <p:spPr>
            <a:xfrm flipH="1">
              <a:off x="2856983" y="-306532"/>
              <a:ext cx="29756" cy="2684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a:stCxn id="61" idx="2"/>
              <a:endCxn id="38" idx="6"/>
            </p:cNvCxnSpPr>
            <p:nvPr/>
          </p:nvCxnSpPr>
          <p:spPr>
            <a:xfrm flipH="1">
              <a:off x="2040283" y="-462831"/>
              <a:ext cx="375045" cy="2206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a:stCxn id="68" idx="3"/>
              <a:endCxn id="38" idx="7"/>
            </p:cNvCxnSpPr>
            <p:nvPr/>
          </p:nvCxnSpPr>
          <p:spPr>
            <a:xfrm flipH="1">
              <a:off x="2009944" y="-560405"/>
              <a:ext cx="105096" cy="245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a:endCxn id="60" idx="0"/>
            </p:cNvCxnSpPr>
            <p:nvPr/>
          </p:nvCxnSpPr>
          <p:spPr>
            <a:xfrm>
              <a:off x="2202212" y="-532748"/>
              <a:ext cx="132495" cy="4344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a:stCxn id="38" idx="5"/>
              <a:endCxn id="60" idx="1"/>
            </p:cNvCxnSpPr>
            <p:nvPr/>
          </p:nvCxnSpPr>
          <p:spPr>
            <a:xfrm>
              <a:off x="2009944" y="-169789"/>
              <a:ext cx="270925" cy="939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a:stCxn id="37" idx="7"/>
              <a:endCxn id="60" idx="3"/>
            </p:cNvCxnSpPr>
            <p:nvPr/>
          </p:nvCxnSpPr>
          <p:spPr>
            <a:xfrm flipV="1">
              <a:off x="2082944" y="32180"/>
              <a:ext cx="197925" cy="1637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a:stCxn id="60" idx="0"/>
              <a:endCxn id="61" idx="4"/>
            </p:cNvCxnSpPr>
            <p:nvPr/>
          </p:nvCxnSpPr>
          <p:spPr>
            <a:xfrm flipV="1">
              <a:off x="2334707" y="-379622"/>
              <a:ext cx="169640" cy="281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a:stCxn id="60" idx="7"/>
              <a:endCxn id="59" idx="3"/>
            </p:cNvCxnSpPr>
            <p:nvPr/>
          </p:nvCxnSpPr>
          <p:spPr>
            <a:xfrm flipV="1">
              <a:off x="2388545" y="-328152"/>
              <a:ext cx="448279" cy="2522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a:stCxn id="35" idx="1"/>
            </p:cNvCxnSpPr>
            <p:nvPr/>
          </p:nvCxnSpPr>
          <p:spPr>
            <a:xfrm flipH="1" flipV="1">
              <a:off x="2560987" y="-389871"/>
              <a:ext cx="238134" cy="3751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a:stCxn id="35" idx="2"/>
              <a:endCxn id="60" idx="6"/>
            </p:cNvCxnSpPr>
            <p:nvPr/>
          </p:nvCxnSpPr>
          <p:spPr>
            <a:xfrm flipH="1" flipV="1">
              <a:off x="2410846" y="-21847"/>
              <a:ext cx="364308" cy="634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a:stCxn id="51" idx="7"/>
              <a:endCxn id="59" idx="3"/>
            </p:cNvCxnSpPr>
            <p:nvPr/>
          </p:nvCxnSpPr>
          <p:spPr>
            <a:xfrm flipV="1">
              <a:off x="2462112" y="-328152"/>
              <a:ext cx="374712" cy="8244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stCxn id="24" idx="3"/>
              <a:endCxn id="35" idx="7"/>
            </p:cNvCxnSpPr>
            <p:nvPr/>
          </p:nvCxnSpPr>
          <p:spPr>
            <a:xfrm flipH="1">
              <a:off x="2914844" y="-299879"/>
              <a:ext cx="392567" cy="285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a:stCxn id="61" idx="1"/>
              <a:endCxn id="68" idx="6"/>
            </p:cNvCxnSpPr>
            <p:nvPr/>
          </p:nvCxnSpPr>
          <p:spPr>
            <a:xfrm flipH="1" flipV="1">
              <a:off x="2257332" y="-618170"/>
              <a:ext cx="184069" cy="965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a:stCxn id="62" idx="3"/>
              <a:endCxn id="61" idx="7"/>
            </p:cNvCxnSpPr>
            <p:nvPr/>
          </p:nvCxnSpPr>
          <p:spPr>
            <a:xfrm flipH="1">
              <a:off x="2567292" y="-716260"/>
              <a:ext cx="264591" cy="1945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a:stCxn id="59" idx="2"/>
              <a:endCxn id="61" idx="6"/>
            </p:cNvCxnSpPr>
            <p:nvPr/>
          </p:nvCxnSpPr>
          <p:spPr>
            <a:xfrm flipH="1" flipV="1">
              <a:off x="2593365" y="-462831"/>
              <a:ext cx="222784" cy="824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a:stCxn id="24" idx="2"/>
              <a:endCxn id="59" idx="6"/>
            </p:cNvCxnSpPr>
            <p:nvPr/>
          </p:nvCxnSpPr>
          <p:spPr>
            <a:xfrm flipH="1" flipV="1">
              <a:off x="2957329" y="-380348"/>
              <a:ext cx="317848" cy="59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a:stCxn id="63" idx="3"/>
              <a:endCxn id="59" idx="7"/>
            </p:cNvCxnSpPr>
            <p:nvPr/>
          </p:nvCxnSpPr>
          <p:spPr>
            <a:xfrm flipH="1">
              <a:off x="2936654" y="-804252"/>
              <a:ext cx="276218" cy="371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a:stCxn id="62" idx="4"/>
              <a:endCxn id="59" idx="0"/>
            </p:cNvCxnSpPr>
            <p:nvPr/>
          </p:nvCxnSpPr>
          <p:spPr>
            <a:xfrm flipH="1">
              <a:off x="2886739" y="-690488"/>
              <a:ext cx="7449" cy="2363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a:stCxn id="63" idx="4"/>
              <a:endCxn id="24" idx="0"/>
            </p:cNvCxnSpPr>
            <p:nvPr/>
          </p:nvCxnSpPr>
          <p:spPr>
            <a:xfrm>
              <a:off x="3275177" y="-778480"/>
              <a:ext cx="110053" cy="298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a:stCxn id="59" idx="5"/>
              <a:endCxn id="23" idx="1"/>
            </p:cNvCxnSpPr>
            <p:nvPr/>
          </p:nvCxnSpPr>
          <p:spPr>
            <a:xfrm>
              <a:off x="2936654" y="-328152"/>
              <a:ext cx="467551" cy="2066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stCxn id="35" idx="6"/>
              <a:endCxn id="23" idx="2"/>
            </p:cNvCxnSpPr>
            <p:nvPr/>
          </p:nvCxnSpPr>
          <p:spPr>
            <a:xfrm flipV="1">
              <a:off x="2938811" y="-38042"/>
              <a:ext cx="431800" cy="796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a:stCxn id="35" idx="6"/>
              <a:endCxn id="22" idx="1"/>
            </p:cNvCxnSpPr>
            <p:nvPr/>
          </p:nvCxnSpPr>
          <p:spPr>
            <a:xfrm>
              <a:off x="2938811" y="41630"/>
              <a:ext cx="580402" cy="2990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a:stCxn id="23" idx="4"/>
              <a:endCxn id="22" idx="0"/>
            </p:cNvCxnSpPr>
            <p:nvPr/>
          </p:nvCxnSpPr>
          <p:spPr>
            <a:xfrm>
              <a:off x="3485308" y="80027"/>
              <a:ext cx="91678" cy="2357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a:stCxn id="26" idx="3"/>
              <a:endCxn id="22" idx="7"/>
            </p:cNvCxnSpPr>
            <p:nvPr/>
          </p:nvCxnSpPr>
          <p:spPr>
            <a:xfrm flipH="1">
              <a:off x="3634759" y="-222010"/>
              <a:ext cx="292293" cy="5626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a:stCxn id="26" idx="3"/>
              <a:endCxn id="23" idx="6"/>
            </p:cNvCxnSpPr>
            <p:nvPr/>
          </p:nvCxnSpPr>
          <p:spPr>
            <a:xfrm flipH="1">
              <a:off x="3600004" y="-222010"/>
              <a:ext cx="327048" cy="1839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a:stCxn id="26" idx="2"/>
              <a:endCxn id="24" idx="6"/>
            </p:cNvCxnSpPr>
            <p:nvPr/>
          </p:nvCxnSpPr>
          <p:spPr>
            <a:xfrm flipH="1" flipV="1">
              <a:off x="3495283" y="-374385"/>
              <a:ext cx="409575" cy="977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a:stCxn id="31" idx="1"/>
              <a:endCxn id="24" idx="5"/>
            </p:cNvCxnSpPr>
            <p:nvPr/>
          </p:nvCxnSpPr>
          <p:spPr>
            <a:xfrm flipH="1" flipV="1">
              <a:off x="3463049" y="-299879"/>
              <a:ext cx="614037" cy="5634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a:stCxn id="31" idx="2"/>
              <a:endCxn id="23" idx="5"/>
            </p:cNvCxnSpPr>
            <p:nvPr/>
          </p:nvCxnSpPr>
          <p:spPr>
            <a:xfrm flipH="1" flipV="1">
              <a:off x="3566410" y="45445"/>
              <a:ext cx="490001" cy="2703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stCxn id="23" idx="0"/>
              <a:endCxn id="24" idx="0"/>
            </p:cNvCxnSpPr>
            <p:nvPr/>
          </p:nvCxnSpPr>
          <p:spPr>
            <a:xfrm flipH="1" flipV="1">
              <a:off x="3385230" y="-479753"/>
              <a:ext cx="100078" cy="3236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a:stCxn id="26" idx="1"/>
              <a:endCxn id="63" idx="5"/>
            </p:cNvCxnSpPr>
            <p:nvPr/>
          </p:nvCxnSpPr>
          <p:spPr>
            <a:xfrm flipH="1" flipV="1">
              <a:off x="3337482" y="-804252"/>
              <a:ext cx="589570" cy="4729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stCxn id="24" idx="7"/>
              <a:endCxn id="67" idx="3"/>
            </p:cNvCxnSpPr>
            <p:nvPr/>
          </p:nvCxnSpPr>
          <p:spPr>
            <a:xfrm flipV="1">
              <a:off x="3463049" y="-844848"/>
              <a:ext cx="146832" cy="395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a:stCxn id="26" idx="1"/>
              <a:endCxn id="67" idx="4"/>
            </p:cNvCxnSpPr>
            <p:nvPr/>
          </p:nvCxnSpPr>
          <p:spPr>
            <a:xfrm flipH="1" flipV="1">
              <a:off x="3668821" y="-820921"/>
              <a:ext cx="258231" cy="4896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a:stCxn id="26" idx="0"/>
              <a:endCxn id="65" idx="4"/>
            </p:cNvCxnSpPr>
            <p:nvPr/>
          </p:nvCxnSpPr>
          <p:spPr>
            <a:xfrm flipV="1">
              <a:off x="3980635" y="-674501"/>
              <a:ext cx="35652" cy="3205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a:stCxn id="13" idx="0"/>
              <a:endCxn id="26" idx="4"/>
            </p:cNvCxnSpPr>
            <p:nvPr/>
          </p:nvCxnSpPr>
          <p:spPr>
            <a:xfrm flipV="1">
              <a:off x="3884961" y="-199373"/>
              <a:ext cx="95674" cy="847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a:stCxn id="31" idx="0"/>
            </p:cNvCxnSpPr>
            <p:nvPr/>
          </p:nvCxnSpPr>
          <p:spPr>
            <a:xfrm flipH="1" flipV="1">
              <a:off x="3983387" y="-189847"/>
              <a:ext cx="143614" cy="431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stCxn id="31" idx="0"/>
              <a:endCxn id="28" idx="4"/>
            </p:cNvCxnSpPr>
            <p:nvPr/>
          </p:nvCxnSpPr>
          <p:spPr>
            <a:xfrm flipV="1">
              <a:off x="4127001" y="-44798"/>
              <a:ext cx="173463" cy="2867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a:stCxn id="28" idx="2"/>
              <a:endCxn id="26" idx="5"/>
            </p:cNvCxnSpPr>
            <p:nvPr/>
          </p:nvCxnSpPr>
          <p:spPr>
            <a:xfrm flipH="1" flipV="1">
              <a:off x="4034217" y="-222010"/>
              <a:ext cx="190470" cy="99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a:stCxn id="28" idx="0"/>
              <a:endCxn id="65" idx="5"/>
            </p:cNvCxnSpPr>
            <p:nvPr/>
          </p:nvCxnSpPr>
          <p:spPr>
            <a:xfrm flipH="1" flipV="1">
              <a:off x="4094106" y="-705362"/>
              <a:ext cx="206358" cy="5059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a:stCxn id="27" idx="1"/>
              <a:endCxn id="65" idx="6"/>
            </p:cNvCxnSpPr>
            <p:nvPr/>
          </p:nvCxnSpPr>
          <p:spPr>
            <a:xfrm flipH="1" flipV="1">
              <a:off x="4126340" y="-779868"/>
              <a:ext cx="521384" cy="2864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stCxn id="27" idx="1"/>
              <a:endCxn id="66" idx="5"/>
            </p:cNvCxnSpPr>
            <p:nvPr/>
          </p:nvCxnSpPr>
          <p:spPr>
            <a:xfrm flipH="1" flipV="1">
              <a:off x="4411560" y="-859963"/>
              <a:ext cx="236164" cy="366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a:stCxn id="26" idx="7"/>
              <a:endCxn id="66" idx="3"/>
            </p:cNvCxnSpPr>
            <p:nvPr/>
          </p:nvCxnSpPr>
          <p:spPr>
            <a:xfrm flipV="1">
              <a:off x="4034217" y="-859963"/>
              <a:ext cx="221705" cy="528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a:stCxn id="26" idx="6"/>
              <a:endCxn id="27" idx="2"/>
            </p:cNvCxnSpPr>
            <p:nvPr/>
          </p:nvCxnSpPr>
          <p:spPr>
            <a:xfrm flipV="1">
              <a:off x="4056411" y="-438774"/>
              <a:ext cx="569119" cy="1621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a:stCxn id="28" idx="7"/>
              <a:endCxn id="27" idx="3"/>
            </p:cNvCxnSpPr>
            <p:nvPr/>
          </p:nvCxnSpPr>
          <p:spPr>
            <a:xfrm flipV="1">
              <a:off x="4354046" y="-384124"/>
              <a:ext cx="293678" cy="2073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a:stCxn id="28" idx="6"/>
              <a:endCxn id="29" idx="2"/>
            </p:cNvCxnSpPr>
            <p:nvPr/>
          </p:nvCxnSpPr>
          <p:spPr>
            <a:xfrm>
              <a:off x="4376240" y="-122085"/>
              <a:ext cx="236642" cy="858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a:stCxn id="31" idx="7"/>
              <a:endCxn id="29" idx="3"/>
            </p:cNvCxnSpPr>
            <p:nvPr/>
          </p:nvCxnSpPr>
          <p:spPr>
            <a:xfrm flipV="1">
              <a:off x="4176916" y="18396"/>
              <a:ext cx="458160" cy="2451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a:stCxn id="13" idx="7"/>
              <a:endCxn id="29" idx="3"/>
            </p:cNvCxnSpPr>
            <p:nvPr/>
          </p:nvCxnSpPr>
          <p:spPr>
            <a:xfrm flipV="1">
              <a:off x="3990478" y="18396"/>
              <a:ext cx="644598" cy="67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a:endCxn id="31" idx="3"/>
            </p:cNvCxnSpPr>
            <p:nvPr/>
          </p:nvCxnSpPr>
          <p:spPr>
            <a:xfrm flipV="1">
              <a:off x="3834161" y="367971"/>
              <a:ext cx="242925" cy="569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a:stCxn id="13" idx="3"/>
              <a:endCxn id="33" idx="2"/>
            </p:cNvCxnSpPr>
            <p:nvPr/>
          </p:nvCxnSpPr>
          <p:spPr>
            <a:xfrm flipV="1">
              <a:off x="3779443" y="400704"/>
              <a:ext cx="823852" cy="4942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a:stCxn id="13" idx="6"/>
              <a:endCxn id="21" idx="2"/>
            </p:cNvCxnSpPr>
            <p:nvPr/>
          </p:nvCxnSpPr>
          <p:spPr>
            <a:xfrm flipV="1">
              <a:off x="4034185" y="524530"/>
              <a:ext cx="717551" cy="2682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a:stCxn id="27" idx="0"/>
              <a:endCxn id="64" idx="4"/>
            </p:cNvCxnSpPr>
            <p:nvPr/>
          </p:nvCxnSpPr>
          <p:spPr>
            <a:xfrm flipV="1">
              <a:off x="4701307" y="-808267"/>
              <a:ext cx="89332" cy="2922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a:stCxn id="27" idx="6"/>
              <a:endCxn id="25" idx="2"/>
            </p:cNvCxnSpPr>
            <p:nvPr/>
          </p:nvCxnSpPr>
          <p:spPr>
            <a:xfrm flipV="1">
              <a:off x="4777083" y="-535418"/>
              <a:ext cx="476729" cy="96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a:stCxn id="29" idx="3"/>
              <a:endCxn id="25" idx="3"/>
            </p:cNvCxnSpPr>
            <p:nvPr/>
          </p:nvCxnSpPr>
          <p:spPr>
            <a:xfrm flipV="1">
              <a:off x="4635076" y="-425767"/>
              <a:ext cx="664240" cy="4441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a:stCxn id="29" idx="6"/>
              <a:endCxn id="123" idx="2"/>
            </p:cNvCxnSpPr>
            <p:nvPr/>
          </p:nvCxnSpPr>
          <p:spPr>
            <a:xfrm>
              <a:off x="4764435" y="-36254"/>
              <a:ext cx="320942" cy="20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a:stCxn id="27" idx="5"/>
              <a:endCxn id="123" idx="1"/>
            </p:cNvCxnSpPr>
            <p:nvPr/>
          </p:nvCxnSpPr>
          <p:spPr>
            <a:xfrm>
              <a:off x="4754889" y="-384124"/>
              <a:ext cx="360444" cy="2969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a:stCxn id="64" idx="5"/>
            </p:cNvCxnSpPr>
            <p:nvPr/>
          </p:nvCxnSpPr>
          <p:spPr>
            <a:xfrm>
              <a:off x="4849578" y="-832194"/>
              <a:ext cx="397458" cy="9058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a:stCxn id="25" idx="7"/>
            </p:cNvCxnSpPr>
            <p:nvPr/>
          </p:nvCxnSpPr>
          <p:spPr>
            <a:xfrm flipH="1">
              <a:off x="5123211" y="-645069"/>
              <a:ext cx="395820" cy="718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a:endCxn id="123" idx="6"/>
            </p:cNvCxnSpPr>
            <p:nvPr/>
          </p:nvCxnSpPr>
          <p:spPr>
            <a:xfrm flipH="1">
              <a:off x="5289927" y="-21573"/>
              <a:ext cx="284134" cy="53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Oval 381"/>
            <p:cNvSpPr/>
            <p:nvPr/>
          </p:nvSpPr>
          <p:spPr>
            <a:xfrm>
              <a:off x="5085377" y="-116577"/>
              <a:ext cx="204550" cy="20069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cxnSp>
          <p:nvCxnSpPr>
            <p:cNvPr id="383" name="Straight Connector 382"/>
            <p:cNvCxnSpPr>
              <a:endCxn id="25" idx="1"/>
            </p:cNvCxnSpPr>
            <p:nvPr/>
          </p:nvCxnSpPr>
          <p:spPr>
            <a:xfrm flipH="1" flipV="1">
              <a:off x="5299316" y="-645069"/>
              <a:ext cx="374111" cy="5475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27" idx="1"/>
            </p:cNvCxnSpPr>
            <p:nvPr/>
          </p:nvCxnSpPr>
          <p:spPr>
            <a:xfrm flipH="1" flipV="1">
              <a:off x="4647724" y="-493425"/>
              <a:ext cx="953384" cy="4252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a:stCxn id="122" idx="2"/>
            </p:cNvCxnSpPr>
            <p:nvPr/>
          </p:nvCxnSpPr>
          <p:spPr>
            <a:xfrm flipH="1">
              <a:off x="5571152" y="-138210"/>
              <a:ext cx="389643" cy="1410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a:stCxn id="122" idx="3"/>
              <a:endCxn id="121" idx="7"/>
            </p:cNvCxnSpPr>
            <p:nvPr/>
          </p:nvCxnSpPr>
          <p:spPr>
            <a:xfrm flipH="1">
              <a:off x="5592466" y="-48692"/>
              <a:ext cx="405927" cy="561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a:stCxn id="126" idx="3"/>
              <a:endCxn id="121" idx="3"/>
            </p:cNvCxnSpPr>
            <p:nvPr/>
          </p:nvCxnSpPr>
          <p:spPr>
            <a:xfrm flipH="1">
              <a:off x="5381431" y="272504"/>
              <a:ext cx="589612" cy="4449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a:stCxn id="127" idx="4"/>
              <a:endCxn id="125" idx="7"/>
            </p:cNvCxnSpPr>
            <p:nvPr/>
          </p:nvCxnSpPr>
          <p:spPr>
            <a:xfrm flipH="1">
              <a:off x="6234462" y="111777"/>
              <a:ext cx="384921" cy="4996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a:stCxn id="122" idx="2"/>
              <a:endCxn id="128" idx="1"/>
            </p:cNvCxnSpPr>
            <p:nvPr/>
          </p:nvCxnSpPr>
          <p:spPr>
            <a:xfrm>
              <a:off x="5960795" y="-138210"/>
              <a:ext cx="777233" cy="5534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a:stCxn id="29" idx="5"/>
              <a:endCxn id="121" idx="1"/>
            </p:cNvCxnSpPr>
            <p:nvPr/>
          </p:nvCxnSpPr>
          <p:spPr>
            <a:xfrm>
              <a:off x="4742241" y="18396"/>
              <a:ext cx="639190" cy="4947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a:endCxn id="121" idx="0"/>
            </p:cNvCxnSpPr>
            <p:nvPr/>
          </p:nvCxnSpPr>
          <p:spPr>
            <a:xfrm flipH="1">
              <a:off x="5486949" y="103169"/>
              <a:ext cx="186478" cy="3676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a:stCxn id="25" idx="4"/>
              <a:endCxn id="121" idx="0"/>
            </p:cNvCxnSpPr>
            <p:nvPr/>
          </p:nvCxnSpPr>
          <p:spPr>
            <a:xfrm>
              <a:off x="5409174" y="-380348"/>
              <a:ext cx="77775" cy="8511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a:stCxn id="123" idx="4"/>
              <a:endCxn id="121" idx="5"/>
            </p:cNvCxnSpPr>
            <p:nvPr/>
          </p:nvCxnSpPr>
          <p:spPr>
            <a:xfrm>
              <a:off x="5187652" y="84119"/>
              <a:ext cx="404814" cy="6332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a:endCxn id="21" idx="0"/>
            </p:cNvCxnSpPr>
            <p:nvPr/>
          </p:nvCxnSpPr>
          <p:spPr>
            <a:xfrm>
              <a:off x="4751736" y="22877"/>
              <a:ext cx="123612" cy="3778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a:stCxn id="29" idx="4"/>
              <a:endCxn id="33" idx="0"/>
            </p:cNvCxnSpPr>
            <p:nvPr/>
          </p:nvCxnSpPr>
          <p:spPr>
            <a:xfrm flipH="1">
              <a:off x="4673885" y="41033"/>
              <a:ext cx="14774" cy="285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a:stCxn id="123" idx="3"/>
              <a:endCxn id="21" idx="7"/>
            </p:cNvCxnSpPr>
            <p:nvPr/>
          </p:nvCxnSpPr>
          <p:spPr>
            <a:xfrm flipH="1">
              <a:off x="4962755" y="54728"/>
              <a:ext cx="152578" cy="3822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123" idx="4"/>
              <a:endCxn id="30" idx="0"/>
            </p:cNvCxnSpPr>
            <p:nvPr/>
          </p:nvCxnSpPr>
          <p:spPr>
            <a:xfrm>
              <a:off x="5187652" y="84119"/>
              <a:ext cx="45245" cy="7618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a:endCxn id="120" idx="0"/>
            </p:cNvCxnSpPr>
            <p:nvPr/>
          </p:nvCxnSpPr>
          <p:spPr>
            <a:xfrm>
              <a:off x="5673427" y="103169"/>
              <a:ext cx="113371" cy="8685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a:stCxn id="20" idx="0"/>
              <a:endCxn id="56" idx="4"/>
            </p:cNvCxnSpPr>
            <p:nvPr/>
          </p:nvCxnSpPr>
          <p:spPr>
            <a:xfrm flipV="1">
              <a:off x="4961965" y="1588941"/>
              <a:ext cx="88221" cy="3427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a:stCxn id="20" idx="1"/>
              <a:endCxn id="14" idx="5"/>
            </p:cNvCxnSpPr>
            <p:nvPr/>
          </p:nvCxnSpPr>
          <p:spPr>
            <a:xfrm flipH="1" flipV="1">
              <a:off x="4561978" y="1472813"/>
              <a:ext cx="326809" cy="4895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a:stCxn id="20" idx="2"/>
              <a:endCxn id="19" idx="6"/>
            </p:cNvCxnSpPr>
            <p:nvPr/>
          </p:nvCxnSpPr>
          <p:spPr>
            <a:xfrm flipH="1" flipV="1">
              <a:off x="4751736" y="1863585"/>
              <a:ext cx="106740" cy="172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a:stCxn id="19" idx="2"/>
              <a:endCxn id="9" idx="6"/>
            </p:cNvCxnSpPr>
            <p:nvPr/>
          </p:nvCxnSpPr>
          <p:spPr>
            <a:xfrm flipH="1" flipV="1">
              <a:off x="4151661" y="1791353"/>
              <a:ext cx="398463" cy="72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a:stCxn id="19" idx="3"/>
              <a:endCxn id="79" idx="7"/>
            </p:cNvCxnSpPr>
            <p:nvPr/>
          </p:nvCxnSpPr>
          <p:spPr>
            <a:xfrm flipH="1">
              <a:off x="4309022" y="1935988"/>
              <a:ext cx="270627" cy="1865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stCxn id="79" idx="1"/>
              <a:endCxn id="9" idx="5"/>
            </p:cNvCxnSpPr>
            <p:nvPr/>
          </p:nvCxnSpPr>
          <p:spPr>
            <a:xfrm flipH="1" flipV="1">
              <a:off x="4112139" y="1885645"/>
              <a:ext cx="82978" cy="2368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a:stCxn id="9" idx="7"/>
              <a:endCxn id="15" idx="4"/>
            </p:cNvCxnSpPr>
            <p:nvPr/>
          </p:nvCxnSpPr>
          <p:spPr>
            <a:xfrm flipV="1">
              <a:off x="4112139" y="1480202"/>
              <a:ext cx="11742" cy="2168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a:stCxn id="9" idx="1"/>
              <a:endCxn id="12" idx="5"/>
            </p:cNvCxnSpPr>
            <p:nvPr/>
          </p:nvCxnSpPr>
          <p:spPr>
            <a:xfrm flipH="1" flipV="1">
              <a:off x="3549584" y="1198769"/>
              <a:ext cx="371724" cy="498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a:stCxn id="9" idx="2"/>
              <a:endCxn id="55" idx="6"/>
            </p:cNvCxnSpPr>
            <p:nvPr/>
          </p:nvCxnSpPr>
          <p:spPr>
            <a:xfrm flipH="1" flipV="1">
              <a:off x="3364261" y="1688277"/>
              <a:ext cx="517525" cy="1030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a:stCxn id="15" idx="3"/>
              <a:endCxn id="10" idx="7"/>
            </p:cNvCxnSpPr>
            <p:nvPr/>
          </p:nvCxnSpPr>
          <p:spPr>
            <a:xfrm flipH="1">
              <a:off x="3321564" y="1450212"/>
              <a:ext cx="731036" cy="5643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a:stCxn id="7" idx="0"/>
              <a:endCxn id="12" idx="4"/>
            </p:cNvCxnSpPr>
            <p:nvPr/>
          </p:nvCxnSpPr>
          <p:spPr>
            <a:xfrm flipH="1" flipV="1">
              <a:off x="3483430" y="1226202"/>
              <a:ext cx="228494" cy="901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a:stCxn id="55" idx="7"/>
              <a:endCxn id="15" idx="2"/>
            </p:cNvCxnSpPr>
            <p:nvPr/>
          </p:nvCxnSpPr>
          <p:spPr>
            <a:xfrm flipV="1">
              <a:off x="3346741" y="1377809"/>
              <a:ext cx="676334" cy="2711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a:stCxn id="12" idx="6"/>
              <a:endCxn id="32" idx="2"/>
            </p:cNvCxnSpPr>
            <p:nvPr/>
          </p:nvCxnSpPr>
          <p:spPr>
            <a:xfrm flipV="1">
              <a:off x="3576986" y="981018"/>
              <a:ext cx="885932" cy="1515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a:stCxn id="12" idx="7"/>
              <a:endCxn id="13" idx="7"/>
            </p:cNvCxnSpPr>
            <p:nvPr/>
          </p:nvCxnSpPr>
          <p:spPr>
            <a:xfrm flipV="1">
              <a:off x="3549584" y="690666"/>
              <a:ext cx="440894" cy="3756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a:endCxn id="13" idx="4"/>
            </p:cNvCxnSpPr>
            <p:nvPr/>
          </p:nvCxnSpPr>
          <p:spPr>
            <a:xfrm flipV="1">
              <a:off x="3707161" y="937277"/>
              <a:ext cx="177800" cy="15271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flipV="1">
              <a:off x="3659536" y="1667527"/>
              <a:ext cx="431800" cy="7842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9" idx="0"/>
              <a:endCxn id="15" idx="4"/>
            </p:cNvCxnSpPr>
            <p:nvPr/>
          </p:nvCxnSpPr>
          <p:spPr>
            <a:xfrm flipV="1">
              <a:off x="4016724" y="1480202"/>
              <a:ext cx="107157" cy="1778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a:endCxn id="85" idx="0"/>
            </p:cNvCxnSpPr>
            <p:nvPr/>
          </p:nvCxnSpPr>
          <p:spPr>
            <a:xfrm>
              <a:off x="4018311" y="1940577"/>
              <a:ext cx="246108" cy="13387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a:stCxn id="79" idx="3"/>
              <a:endCxn id="78" idx="7"/>
            </p:cNvCxnSpPr>
            <p:nvPr/>
          </p:nvCxnSpPr>
          <p:spPr>
            <a:xfrm flipH="1">
              <a:off x="3973779" y="2236023"/>
              <a:ext cx="221338" cy="628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a:stCxn id="13" idx="4"/>
              <a:endCxn id="7" idx="0"/>
            </p:cNvCxnSpPr>
            <p:nvPr/>
          </p:nvCxnSpPr>
          <p:spPr>
            <a:xfrm flipH="1">
              <a:off x="3711924" y="937277"/>
              <a:ext cx="173037" cy="11906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a:stCxn id="13" idx="4"/>
              <a:endCxn id="9" idx="0"/>
            </p:cNvCxnSpPr>
            <p:nvPr/>
          </p:nvCxnSpPr>
          <p:spPr>
            <a:xfrm>
              <a:off x="3884961" y="937277"/>
              <a:ext cx="131763" cy="7207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stCxn id="15" idx="5"/>
              <a:endCxn id="19" idx="1"/>
            </p:cNvCxnSpPr>
            <p:nvPr/>
          </p:nvCxnSpPr>
          <p:spPr>
            <a:xfrm>
              <a:off x="4195162" y="1450212"/>
              <a:ext cx="384487" cy="3409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stCxn id="15" idx="6"/>
              <a:endCxn id="14" idx="2"/>
            </p:cNvCxnSpPr>
            <p:nvPr/>
          </p:nvCxnSpPr>
          <p:spPr>
            <a:xfrm flipV="1">
              <a:off x="4224687" y="1370664"/>
              <a:ext cx="82549" cy="71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a:stCxn id="12" idx="6"/>
              <a:endCxn id="15" idx="2"/>
            </p:cNvCxnSpPr>
            <p:nvPr/>
          </p:nvCxnSpPr>
          <p:spPr>
            <a:xfrm>
              <a:off x="3576986" y="1132541"/>
              <a:ext cx="446089" cy="2452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a:stCxn id="14" idx="4"/>
              <a:endCxn id="19" idx="0"/>
            </p:cNvCxnSpPr>
            <p:nvPr/>
          </p:nvCxnSpPr>
          <p:spPr>
            <a:xfrm>
              <a:off x="4456461" y="1515125"/>
              <a:ext cx="194469" cy="246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a:stCxn id="14" idx="0"/>
              <a:endCxn id="32" idx="4"/>
            </p:cNvCxnSpPr>
            <p:nvPr/>
          </p:nvCxnSpPr>
          <p:spPr>
            <a:xfrm flipV="1">
              <a:off x="4456461" y="1054834"/>
              <a:ext cx="77047" cy="1713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a:stCxn id="15" idx="7"/>
              <a:endCxn id="32" idx="3"/>
            </p:cNvCxnSpPr>
            <p:nvPr/>
          </p:nvCxnSpPr>
          <p:spPr>
            <a:xfrm flipV="1">
              <a:off x="4195162" y="1033214"/>
              <a:ext cx="288431" cy="2721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a:stCxn id="15" idx="0"/>
              <a:endCxn id="31" idx="4"/>
            </p:cNvCxnSpPr>
            <p:nvPr/>
          </p:nvCxnSpPr>
          <p:spPr>
            <a:xfrm flipV="1">
              <a:off x="4123881" y="389591"/>
              <a:ext cx="3120" cy="885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a:endCxn id="55" idx="7"/>
            </p:cNvCxnSpPr>
            <p:nvPr/>
          </p:nvCxnSpPr>
          <p:spPr>
            <a:xfrm flipH="1">
              <a:off x="3346741" y="800752"/>
              <a:ext cx="560445" cy="8481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a:stCxn id="18" idx="4"/>
              <a:endCxn id="10" idx="0"/>
            </p:cNvCxnSpPr>
            <p:nvPr/>
          </p:nvCxnSpPr>
          <p:spPr>
            <a:xfrm>
              <a:off x="2965403" y="826152"/>
              <a:ext cx="260746" cy="1149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a:stCxn id="31" idx="0"/>
              <a:endCxn id="14" idx="1"/>
            </p:cNvCxnSpPr>
            <p:nvPr/>
          </p:nvCxnSpPr>
          <p:spPr>
            <a:xfrm>
              <a:off x="4127001" y="241959"/>
              <a:ext cx="223942" cy="10265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a:stCxn id="31" idx="0"/>
              <a:endCxn id="32" idx="1"/>
            </p:cNvCxnSpPr>
            <p:nvPr/>
          </p:nvCxnSpPr>
          <p:spPr>
            <a:xfrm>
              <a:off x="4127001" y="241959"/>
              <a:ext cx="356592" cy="6868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a:stCxn id="33" idx="4"/>
              <a:endCxn id="32" idx="0"/>
            </p:cNvCxnSpPr>
            <p:nvPr/>
          </p:nvCxnSpPr>
          <p:spPr>
            <a:xfrm flipH="1">
              <a:off x="4533508" y="474520"/>
              <a:ext cx="140377" cy="4326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a:stCxn id="33" idx="2"/>
              <a:endCxn id="31" idx="6"/>
            </p:cNvCxnSpPr>
            <p:nvPr/>
          </p:nvCxnSpPr>
          <p:spPr>
            <a:xfrm flipH="1" flipV="1">
              <a:off x="4197591" y="315775"/>
              <a:ext cx="405704" cy="849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a:stCxn id="58" idx="0"/>
              <a:endCxn id="21" idx="4"/>
            </p:cNvCxnSpPr>
            <p:nvPr/>
          </p:nvCxnSpPr>
          <p:spPr>
            <a:xfrm flipH="1" flipV="1">
              <a:off x="4875348" y="648354"/>
              <a:ext cx="43012" cy="2634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a:stCxn id="58" idx="1"/>
              <a:endCxn id="33" idx="4"/>
            </p:cNvCxnSpPr>
            <p:nvPr/>
          </p:nvCxnSpPr>
          <p:spPr>
            <a:xfrm flipH="1" flipV="1">
              <a:off x="4673885" y="474520"/>
              <a:ext cx="205127" cy="4537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a:stCxn id="32" idx="7"/>
              <a:endCxn id="21" idx="3"/>
            </p:cNvCxnSpPr>
            <p:nvPr/>
          </p:nvCxnSpPr>
          <p:spPr>
            <a:xfrm flipV="1">
              <a:off x="4583423" y="612087"/>
              <a:ext cx="204518" cy="316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a:stCxn id="32" idx="6"/>
              <a:endCxn id="58" idx="2"/>
            </p:cNvCxnSpPr>
            <p:nvPr/>
          </p:nvCxnSpPr>
          <p:spPr>
            <a:xfrm flipV="1">
              <a:off x="4604098" y="967883"/>
              <a:ext cx="258616" cy="131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a:stCxn id="14" idx="7"/>
              <a:endCxn id="58" idx="3"/>
            </p:cNvCxnSpPr>
            <p:nvPr/>
          </p:nvCxnSpPr>
          <p:spPr>
            <a:xfrm flipV="1">
              <a:off x="4561978" y="1007521"/>
              <a:ext cx="317034" cy="260993"/>
            </a:xfrm>
            <a:prstGeom prst="lin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38" name="Straight Connector 437"/>
            <p:cNvCxnSpPr>
              <a:stCxn id="56" idx="1"/>
              <a:endCxn id="32" idx="5"/>
            </p:cNvCxnSpPr>
            <p:nvPr/>
          </p:nvCxnSpPr>
          <p:spPr>
            <a:xfrm flipH="1" flipV="1">
              <a:off x="4583423" y="1033214"/>
              <a:ext cx="416848" cy="4297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a:stCxn id="11" idx="0"/>
              <a:endCxn id="30" idx="4"/>
            </p:cNvCxnSpPr>
            <p:nvPr/>
          </p:nvCxnSpPr>
          <p:spPr>
            <a:xfrm flipH="1" flipV="1">
              <a:off x="5232897" y="1001820"/>
              <a:ext cx="144528" cy="2942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a:stCxn id="11" idx="1"/>
              <a:endCxn id="58" idx="5"/>
            </p:cNvCxnSpPr>
            <p:nvPr/>
          </p:nvCxnSpPr>
          <p:spPr>
            <a:xfrm flipH="1" flipV="1">
              <a:off x="4957707" y="1007521"/>
              <a:ext cx="332311" cy="3247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a:stCxn id="56" idx="0"/>
              <a:endCxn id="58" idx="4"/>
            </p:cNvCxnSpPr>
            <p:nvPr/>
          </p:nvCxnSpPr>
          <p:spPr>
            <a:xfrm flipH="1" flipV="1">
              <a:off x="4918360" y="1023940"/>
              <a:ext cx="131826" cy="417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a:stCxn id="14" idx="7"/>
              <a:endCxn id="30" idx="3"/>
            </p:cNvCxnSpPr>
            <p:nvPr/>
          </p:nvCxnSpPr>
          <p:spPr>
            <a:xfrm flipV="1">
              <a:off x="4561978" y="978995"/>
              <a:ext cx="616586" cy="2895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a:stCxn id="30" idx="1"/>
            </p:cNvCxnSpPr>
            <p:nvPr/>
          </p:nvCxnSpPr>
          <p:spPr>
            <a:xfrm flipH="1" flipV="1">
              <a:off x="4964461" y="622953"/>
              <a:ext cx="214103" cy="2458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a:stCxn id="30" idx="2"/>
              <a:endCxn id="58" idx="6"/>
            </p:cNvCxnSpPr>
            <p:nvPr/>
          </p:nvCxnSpPr>
          <p:spPr>
            <a:xfrm flipH="1">
              <a:off x="4974005" y="923890"/>
              <a:ext cx="182054" cy="439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a:stCxn id="120" idx="2"/>
              <a:endCxn id="30" idx="6"/>
            </p:cNvCxnSpPr>
            <p:nvPr/>
          </p:nvCxnSpPr>
          <p:spPr>
            <a:xfrm flipH="1" flipV="1">
              <a:off x="5309734" y="923890"/>
              <a:ext cx="424855" cy="101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a:stCxn id="121" idx="3"/>
              <a:endCxn id="30" idx="7"/>
            </p:cNvCxnSpPr>
            <p:nvPr/>
          </p:nvCxnSpPr>
          <p:spPr>
            <a:xfrm flipH="1">
              <a:off x="5287229" y="717416"/>
              <a:ext cx="94202" cy="1513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a:stCxn id="121" idx="4"/>
              <a:endCxn id="11" idx="0"/>
            </p:cNvCxnSpPr>
            <p:nvPr/>
          </p:nvCxnSpPr>
          <p:spPr>
            <a:xfrm flipH="1">
              <a:off x="5377425" y="759728"/>
              <a:ext cx="109524" cy="5363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a:stCxn id="56" idx="2"/>
              <a:endCxn id="14" idx="6"/>
            </p:cNvCxnSpPr>
            <p:nvPr/>
          </p:nvCxnSpPr>
          <p:spPr>
            <a:xfrm flipH="1" flipV="1">
              <a:off x="4605685" y="1370664"/>
              <a:ext cx="373911" cy="1444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a:stCxn id="56" idx="3"/>
              <a:endCxn id="19" idx="7"/>
            </p:cNvCxnSpPr>
            <p:nvPr/>
          </p:nvCxnSpPr>
          <p:spPr>
            <a:xfrm flipH="1">
              <a:off x="4722211" y="1567321"/>
              <a:ext cx="278060" cy="2238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a:stCxn id="11" idx="2"/>
              <a:endCxn id="56" idx="7"/>
            </p:cNvCxnSpPr>
            <p:nvPr/>
          </p:nvCxnSpPr>
          <p:spPr>
            <a:xfrm flipH="1">
              <a:off x="5100101" y="1419878"/>
              <a:ext cx="153712" cy="43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a:stCxn id="30" idx="4"/>
              <a:endCxn id="56" idx="0"/>
            </p:cNvCxnSpPr>
            <p:nvPr/>
          </p:nvCxnSpPr>
          <p:spPr>
            <a:xfrm flipH="1">
              <a:off x="5050186" y="1001820"/>
              <a:ext cx="182711" cy="4394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a:stCxn id="84" idx="1"/>
              <a:endCxn id="56" idx="5"/>
            </p:cNvCxnSpPr>
            <p:nvPr/>
          </p:nvCxnSpPr>
          <p:spPr>
            <a:xfrm flipH="1" flipV="1">
              <a:off x="5100101" y="1567321"/>
              <a:ext cx="446701" cy="2772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a:stCxn id="83" idx="0"/>
              <a:endCxn id="56" idx="4"/>
            </p:cNvCxnSpPr>
            <p:nvPr/>
          </p:nvCxnSpPr>
          <p:spPr>
            <a:xfrm flipH="1" flipV="1">
              <a:off x="5050186" y="1588941"/>
              <a:ext cx="447104" cy="6635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a:stCxn id="84" idx="2"/>
              <a:endCxn id="20" idx="6"/>
            </p:cNvCxnSpPr>
            <p:nvPr/>
          </p:nvCxnSpPr>
          <p:spPr>
            <a:xfrm flipH="1">
              <a:off x="5065453" y="1918470"/>
              <a:ext cx="451038" cy="1177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a:stCxn id="119" idx="3"/>
              <a:endCxn id="84" idx="7"/>
            </p:cNvCxnSpPr>
            <p:nvPr/>
          </p:nvCxnSpPr>
          <p:spPr>
            <a:xfrm flipH="1">
              <a:off x="5693157" y="1643591"/>
              <a:ext cx="69379" cy="200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p:cNvCxnSpPr>
              <a:stCxn id="11" idx="5"/>
              <a:endCxn id="84" idx="0"/>
            </p:cNvCxnSpPr>
            <p:nvPr/>
          </p:nvCxnSpPr>
          <p:spPr>
            <a:xfrm>
              <a:off x="5464832" y="1507435"/>
              <a:ext cx="155148" cy="3065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p:cNvCxnSpPr>
              <a:stCxn id="116" idx="3"/>
              <a:endCxn id="112" idx="7"/>
            </p:cNvCxnSpPr>
            <p:nvPr/>
          </p:nvCxnSpPr>
          <p:spPr>
            <a:xfrm flipH="1">
              <a:off x="6679876" y="1400566"/>
              <a:ext cx="60659" cy="252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a:stCxn id="120" idx="4"/>
              <a:endCxn id="119" idx="0"/>
            </p:cNvCxnSpPr>
            <p:nvPr/>
          </p:nvCxnSpPr>
          <p:spPr>
            <a:xfrm>
              <a:off x="5786798" y="1078845"/>
              <a:ext cx="12655" cy="4732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a:stCxn id="11" idx="5"/>
              <a:endCxn id="119" idx="2"/>
            </p:cNvCxnSpPr>
            <p:nvPr/>
          </p:nvCxnSpPr>
          <p:spPr>
            <a:xfrm>
              <a:off x="5464832" y="1507435"/>
              <a:ext cx="282412" cy="982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a:stCxn id="11" idx="3"/>
              <a:endCxn id="20" idx="7"/>
            </p:cNvCxnSpPr>
            <p:nvPr/>
          </p:nvCxnSpPr>
          <p:spPr>
            <a:xfrm flipH="1">
              <a:off x="5035142" y="1507435"/>
              <a:ext cx="254876" cy="4548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a:stCxn id="120" idx="3"/>
              <a:endCxn id="11" idx="7"/>
            </p:cNvCxnSpPr>
            <p:nvPr/>
          </p:nvCxnSpPr>
          <p:spPr>
            <a:xfrm flipH="1">
              <a:off x="5464832" y="1063151"/>
              <a:ext cx="285049" cy="2691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p:cNvCxnSpPr>
              <a:stCxn id="118" idx="2"/>
              <a:endCxn id="11" idx="6"/>
            </p:cNvCxnSpPr>
            <p:nvPr/>
          </p:nvCxnSpPr>
          <p:spPr>
            <a:xfrm flipH="1">
              <a:off x="5501037" y="1241209"/>
              <a:ext cx="613727" cy="178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p:cNvCxnSpPr>
              <a:stCxn id="118" idx="4"/>
              <a:endCxn id="107" idx="0"/>
            </p:cNvCxnSpPr>
            <p:nvPr/>
          </p:nvCxnSpPr>
          <p:spPr>
            <a:xfrm>
              <a:off x="6209062" y="1335229"/>
              <a:ext cx="38674" cy="3835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p:cNvCxnSpPr>
              <a:stCxn id="118" idx="3"/>
              <a:endCxn id="119" idx="7"/>
            </p:cNvCxnSpPr>
            <p:nvPr/>
          </p:nvCxnSpPr>
          <p:spPr>
            <a:xfrm flipH="1">
              <a:off x="5836369" y="1307691"/>
              <a:ext cx="306014" cy="260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p:cNvCxnSpPr>
              <a:stCxn id="119" idx="6"/>
              <a:endCxn id="107" idx="1"/>
            </p:cNvCxnSpPr>
            <p:nvPr/>
          </p:nvCxnSpPr>
          <p:spPr>
            <a:xfrm>
              <a:off x="5851661" y="1605702"/>
              <a:ext cx="322897" cy="1437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p:cNvCxnSpPr>
              <a:stCxn id="84" idx="6"/>
              <a:endCxn id="107" idx="2"/>
            </p:cNvCxnSpPr>
            <p:nvPr/>
          </p:nvCxnSpPr>
          <p:spPr>
            <a:xfrm flipV="1">
              <a:off x="5723468" y="1823289"/>
              <a:ext cx="420779" cy="951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84" idx="6"/>
              <a:endCxn id="109" idx="2"/>
            </p:cNvCxnSpPr>
            <p:nvPr/>
          </p:nvCxnSpPr>
          <p:spPr>
            <a:xfrm>
              <a:off x="5723468" y="1918470"/>
              <a:ext cx="231743" cy="1133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84" idx="5"/>
              <a:endCxn id="105" idx="1"/>
            </p:cNvCxnSpPr>
            <p:nvPr/>
          </p:nvCxnSpPr>
          <p:spPr>
            <a:xfrm>
              <a:off x="5693157" y="1992353"/>
              <a:ext cx="128798" cy="324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109" idx="3"/>
              <a:endCxn id="105" idx="0"/>
            </p:cNvCxnSpPr>
            <p:nvPr/>
          </p:nvCxnSpPr>
          <p:spPr>
            <a:xfrm flipH="1">
              <a:off x="5858872" y="2093243"/>
              <a:ext cx="121863" cy="2082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108" idx="2"/>
              <a:endCxn id="105" idx="6"/>
            </p:cNvCxnSpPr>
            <p:nvPr/>
          </p:nvCxnSpPr>
          <p:spPr>
            <a:xfrm flipH="1">
              <a:off x="5911080" y="2232634"/>
              <a:ext cx="268055" cy="122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105" idx="2"/>
              <a:endCxn id="83" idx="6"/>
            </p:cNvCxnSpPr>
            <p:nvPr/>
          </p:nvCxnSpPr>
          <p:spPr>
            <a:xfrm flipH="1">
              <a:off x="5600778" y="2355049"/>
              <a:ext cx="205885" cy="1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108" idx="0"/>
              <a:endCxn id="107" idx="4"/>
            </p:cNvCxnSpPr>
            <p:nvPr/>
          </p:nvCxnSpPr>
          <p:spPr>
            <a:xfrm flipH="1" flipV="1">
              <a:off x="6247736" y="1927775"/>
              <a:ext cx="18545" cy="2179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109" idx="1"/>
              <a:endCxn id="119" idx="5"/>
            </p:cNvCxnSpPr>
            <p:nvPr/>
          </p:nvCxnSpPr>
          <p:spPr>
            <a:xfrm flipH="1" flipV="1">
              <a:off x="5836369" y="1643591"/>
              <a:ext cx="144366" cy="326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109" idx="0"/>
              <a:endCxn id="120" idx="4"/>
            </p:cNvCxnSpPr>
            <p:nvPr/>
          </p:nvCxnSpPr>
          <p:spPr>
            <a:xfrm flipH="1" flipV="1">
              <a:off x="5786798" y="1078845"/>
              <a:ext cx="255559" cy="8661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109" idx="0"/>
              <a:endCxn id="118" idx="4"/>
            </p:cNvCxnSpPr>
            <p:nvPr/>
          </p:nvCxnSpPr>
          <p:spPr>
            <a:xfrm flipV="1">
              <a:off x="6042357" y="1335229"/>
              <a:ext cx="166705" cy="6097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126" idx="4"/>
              <a:endCxn id="125" idx="5"/>
            </p:cNvCxnSpPr>
            <p:nvPr/>
          </p:nvCxnSpPr>
          <p:spPr>
            <a:xfrm>
              <a:off x="6018343" y="292752"/>
              <a:ext cx="216119" cy="393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122" idx="4"/>
              <a:endCxn id="126" idx="0"/>
            </p:cNvCxnSpPr>
            <p:nvPr/>
          </p:nvCxnSpPr>
          <p:spPr>
            <a:xfrm flipH="1">
              <a:off x="6018343" y="-11612"/>
              <a:ext cx="70820" cy="1661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127" idx="3"/>
              <a:endCxn id="126" idx="7"/>
            </p:cNvCxnSpPr>
            <p:nvPr/>
          </p:nvCxnSpPr>
          <p:spPr>
            <a:xfrm flipH="1">
              <a:off x="6065643" y="98429"/>
              <a:ext cx="522837" cy="763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128" idx="5"/>
              <a:endCxn id="126" idx="6"/>
            </p:cNvCxnSpPr>
            <p:nvPr/>
          </p:nvCxnSpPr>
          <p:spPr>
            <a:xfrm flipH="1" flipV="1">
              <a:off x="6085236" y="223620"/>
              <a:ext cx="780086" cy="321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128" idx="6"/>
              <a:endCxn id="125" idx="6"/>
            </p:cNvCxnSpPr>
            <p:nvPr/>
          </p:nvCxnSpPr>
          <p:spPr>
            <a:xfrm flipH="1">
              <a:off x="6250335" y="480258"/>
              <a:ext cx="641351" cy="1688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128" idx="3"/>
              <a:endCxn id="118" idx="7"/>
            </p:cNvCxnSpPr>
            <p:nvPr/>
          </p:nvCxnSpPr>
          <p:spPr>
            <a:xfrm flipH="1">
              <a:off x="6275741" y="545237"/>
              <a:ext cx="462287" cy="6294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116" idx="1"/>
              <a:endCxn id="124" idx="5"/>
            </p:cNvCxnSpPr>
            <p:nvPr/>
          </p:nvCxnSpPr>
          <p:spPr>
            <a:xfrm flipH="1" flipV="1">
              <a:off x="6167787" y="1013753"/>
              <a:ext cx="572748" cy="2639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117" idx="0"/>
              <a:endCxn id="128" idx="4"/>
            </p:cNvCxnSpPr>
            <p:nvPr/>
          </p:nvCxnSpPr>
          <p:spPr>
            <a:xfrm flipH="1" flipV="1">
              <a:off x="6801675" y="572152"/>
              <a:ext cx="181217" cy="2938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117" idx="1"/>
              <a:endCxn id="125" idx="6"/>
            </p:cNvCxnSpPr>
            <p:nvPr/>
          </p:nvCxnSpPr>
          <p:spPr>
            <a:xfrm flipH="1" flipV="1">
              <a:off x="6250335" y="649070"/>
              <a:ext cx="687859" cy="2363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117" idx="2"/>
              <a:endCxn id="124" idx="6"/>
            </p:cNvCxnSpPr>
            <p:nvPr/>
          </p:nvCxnSpPr>
          <p:spPr>
            <a:xfrm flipH="1">
              <a:off x="6183660" y="932280"/>
              <a:ext cx="736020" cy="43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117" idx="2"/>
              <a:endCxn id="118" idx="3"/>
            </p:cNvCxnSpPr>
            <p:nvPr/>
          </p:nvCxnSpPr>
          <p:spPr>
            <a:xfrm flipH="1">
              <a:off x="6142383" y="932280"/>
              <a:ext cx="777297" cy="3754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121" idx="2"/>
              <a:endCxn id="21" idx="6"/>
            </p:cNvCxnSpPr>
            <p:nvPr/>
          </p:nvCxnSpPr>
          <p:spPr>
            <a:xfrm flipH="1" flipV="1">
              <a:off x="4998960" y="524530"/>
              <a:ext cx="338764" cy="90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a:stCxn id="124" idx="1"/>
              <a:endCxn id="121" idx="5"/>
            </p:cNvCxnSpPr>
            <p:nvPr/>
          </p:nvCxnSpPr>
          <p:spPr>
            <a:xfrm flipH="1" flipV="1">
              <a:off x="5592466" y="717416"/>
              <a:ext cx="498682" cy="221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125" idx="2"/>
              <a:endCxn id="121" idx="6"/>
            </p:cNvCxnSpPr>
            <p:nvPr/>
          </p:nvCxnSpPr>
          <p:spPr>
            <a:xfrm flipH="1" flipV="1">
              <a:off x="5636173" y="615267"/>
              <a:ext cx="505777" cy="338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p:cNvCxnSpPr>
              <a:stCxn id="125" idx="3"/>
              <a:endCxn id="120" idx="7"/>
            </p:cNvCxnSpPr>
            <p:nvPr/>
          </p:nvCxnSpPr>
          <p:spPr>
            <a:xfrm flipH="1">
              <a:off x="5823714" y="686728"/>
              <a:ext cx="334109" cy="300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a:stCxn id="124" idx="2"/>
              <a:endCxn id="120" idx="6"/>
            </p:cNvCxnSpPr>
            <p:nvPr/>
          </p:nvCxnSpPr>
          <p:spPr>
            <a:xfrm flipH="1">
              <a:off x="5839006" y="976095"/>
              <a:ext cx="236269" cy="491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p:cNvCxnSpPr>
              <a:stCxn id="120" idx="1"/>
              <a:endCxn id="121" idx="1"/>
            </p:cNvCxnSpPr>
            <p:nvPr/>
          </p:nvCxnSpPr>
          <p:spPr>
            <a:xfrm flipH="1" flipV="1">
              <a:off x="5381431" y="513117"/>
              <a:ext cx="368450" cy="4742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a:stCxn id="119" idx="5"/>
              <a:endCxn id="121" idx="1"/>
            </p:cNvCxnSpPr>
            <p:nvPr/>
          </p:nvCxnSpPr>
          <p:spPr>
            <a:xfrm flipH="1" flipV="1">
              <a:off x="5381431" y="513117"/>
              <a:ext cx="454938" cy="11304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a:stCxn id="118" idx="1"/>
              <a:endCxn id="120" idx="5"/>
            </p:cNvCxnSpPr>
            <p:nvPr/>
          </p:nvCxnSpPr>
          <p:spPr>
            <a:xfrm flipH="1" flipV="1">
              <a:off x="5823714" y="1063151"/>
              <a:ext cx="318669" cy="1115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a:stCxn id="118" idx="0"/>
              <a:endCxn id="124" idx="4"/>
            </p:cNvCxnSpPr>
            <p:nvPr/>
          </p:nvCxnSpPr>
          <p:spPr>
            <a:xfrm flipH="1" flipV="1">
              <a:off x="6129468" y="1029352"/>
              <a:ext cx="79594" cy="117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a:stCxn id="124" idx="1"/>
            </p:cNvCxnSpPr>
            <p:nvPr/>
          </p:nvCxnSpPr>
          <p:spPr>
            <a:xfrm flipH="1" flipV="1">
              <a:off x="5745746" y="73778"/>
              <a:ext cx="345402" cy="8646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p:cNvCxnSpPr>
              <a:stCxn id="124" idx="0"/>
              <a:endCxn id="125" idx="4"/>
            </p:cNvCxnSpPr>
            <p:nvPr/>
          </p:nvCxnSpPr>
          <p:spPr>
            <a:xfrm flipV="1">
              <a:off x="6129468" y="702327"/>
              <a:ext cx="66675" cy="2205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p:cNvCxnSpPr>
              <a:stCxn id="116" idx="2"/>
              <a:endCxn id="118" idx="6"/>
            </p:cNvCxnSpPr>
            <p:nvPr/>
          </p:nvCxnSpPr>
          <p:spPr>
            <a:xfrm flipH="1" flipV="1">
              <a:off x="6303360" y="1241209"/>
              <a:ext cx="411651" cy="979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p:cNvCxnSpPr>
              <a:stCxn id="112" idx="1"/>
              <a:endCxn id="118" idx="5"/>
            </p:cNvCxnSpPr>
            <p:nvPr/>
          </p:nvCxnSpPr>
          <p:spPr>
            <a:xfrm flipH="1" flipV="1">
              <a:off x="6275741" y="1307691"/>
              <a:ext cx="314739" cy="3458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p:cNvCxnSpPr>
              <a:stCxn id="116" idx="1"/>
              <a:endCxn id="126" idx="5"/>
            </p:cNvCxnSpPr>
            <p:nvPr/>
          </p:nvCxnSpPr>
          <p:spPr>
            <a:xfrm flipH="1" flipV="1">
              <a:off x="6065643" y="272504"/>
              <a:ext cx="674892" cy="10052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p:cNvCxnSpPr>
              <a:stCxn id="116" idx="0"/>
              <a:endCxn id="117" idx="3"/>
            </p:cNvCxnSpPr>
            <p:nvPr/>
          </p:nvCxnSpPr>
          <p:spPr>
            <a:xfrm flipV="1">
              <a:off x="6802157" y="979116"/>
              <a:ext cx="136037" cy="2731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p:cNvCxnSpPr>
              <a:stCxn id="103" idx="0"/>
              <a:endCxn id="116" idx="4"/>
            </p:cNvCxnSpPr>
            <p:nvPr/>
          </p:nvCxnSpPr>
          <p:spPr>
            <a:xfrm flipH="1" flipV="1">
              <a:off x="6802157" y="1426009"/>
              <a:ext cx="175783" cy="6333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p:cNvCxnSpPr>
              <a:stCxn id="103" idx="7"/>
              <a:endCxn id="113" idx="7"/>
            </p:cNvCxnSpPr>
            <p:nvPr/>
          </p:nvCxnSpPr>
          <p:spPr>
            <a:xfrm flipV="1">
              <a:off x="7022638" y="1498810"/>
              <a:ext cx="325376" cy="579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a:stCxn id="104" idx="7"/>
              <a:endCxn id="113" idx="3"/>
            </p:cNvCxnSpPr>
            <p:nvPr/>
          </p:nvCxnSpPr>
          <p:spPr>
            <a:xfrm flipV="1">
              <a:off x="6667692" y="1637221"/>
              <a:ext cx="541518" cy="3921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a:stCxn id="113" idx="1"/>
              <a:endCxn id="117" idx="5"/>
            </p:cNvCxnSpPr>
            <p:nvPr/>
          </p:nvCxnSpPr>
          <p:spPr>
            <a:xfrm flipH="1" flipV="1">
              <a:off x="7027590" y="979116"/>
              <a:ext cx="181620" cy="5196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a:stCxn id="113" idx="2"/>
              <a:endCxn id="116" idx="5"/>
            </p:cNvCxnSpPr>
            <p:nvPr/>
          </p:nvCxnSpPr>
          <p:spPr>
            <a:xfrm flipH="1" flipV="1">
              <a:off x="6863778" y="1400566"/>
              <a:ext cx="316685" cy="1674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p:cNvCxnSpPr>
              <a:stCxn id="103" idx="3"/>
              <a:endCxn id="110" idx="7"/>
            </p:cNvCxnSpPr>
            <p:nvPr/>
          </p:nvCxnSpPr>
          <p:spPr>
            <a:xfrm flipH="1">
              <a:off x="6580879" y="2172458"/>
              <a:ext cx="352363" cy="3504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a:stCxn id="104" idx="5"/>
              <a:endCxn id="111" idx="1"/>
            </p:cNvCxnSpPr>
            <p:nvPr/>
          </p:nvCxnSpPr>
          <p:spPr>
            <a:xfrm>
              <a:off x="6667692" y="2105193"/>
              <a:ext cx="288373" cy="4977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p:cNvCxnSpPr>
              <a:stCxn id="102" idx="2"/>
              <a:endCxn id="110" idx="3"/>
            </p:cNvCxnSpPr>
            <p:nvPr/>
          </p:nvCxnSpPr>
          <p:spPr>
            <a:xfrm flipH="1">
              <a:off x="6374771" y="2313511"/>
              <a:ext cx="874465" cy="4150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p:cNvCxnSpPr>
              <a:stCxn id="102" idx="1"/>
              <a:endCxn id="103" idx="5"/>
            </p:cNvCxnSpPr>
            <p:nvPr/>
          </p:nvCxnSpPr>
          <p:spPr>
            <a:xfrm flipH="1" flipV="1">
              <a:off x="7022638" y="2172458"/>
              <a:ext cx="255345" cy="71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a:stCxn id="103" idx="1"/>
              <a:endCxn id="112" idx="5"/>
            </p:cNvCxnSpPr>
            <p:nvPr/>
          </p:nvCxnSpPr>
          <p:spPr>
            <a:xfrm flipH="1" flipV="1">
              <a:off x="6679876" y="1747169"/>
              <a:ext cx="253366" cy="3316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a:stCxn id="103" idx="2"/>
              <a:endCxn id="104" idx="6"/>
            </p:cNvCxnSpPr>
            <p:nvPr/>
          </p:nvCxnSpPr>
          <p:spPr>
            <a:xfrm flipH="1" flipV="1">
              <a:off x="6682984" y="2067304"/>
              <a:ext cx="231744" cy="583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a:stCxn id="104" idx="2"/>
              <a:endCxn id="107" idx="5"/>
            </p:cNvCxnSpPr>
            <p:nvPr/>
          </p:nvCxnSpPr>
          <p:spPr>
            <a:xfrm flipH="1" flipV="1">
              <a:off x="6320913" y="1897172"/>
              <a:ext cx="257654" cy="1701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a:stCxn id="104" idx="0"/>
              <a:endCxn id="112" idx="4"/>
            </p:cNvCxnSpPr>
            <p:nvPr/>
          </p:nvCxnSpPr>
          <p:spPr>
            <a:xfrm flipV="1">
              <a:off x="6630776" y="1766570"/>
              <a:ext cx="4402" cy="2471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p:cNvCxnSpPr>
              <a:stCxn id="107" idx="6"/>
              <a:endCxn id="112" idx="2"/>
            </p:cNvCxnSpPr>
            <p:nvPr/>
          </p:nvCxnSpPr>
          <p:spPr>
            <a:xfrm flipV="1">
              <a:off x="6351224" y="1700333"/>
              <a:ext cx="220742" cy="122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a:stCxn id="107" idx="7"/>
              <a:endCxn id="116" idx="3"/>
            </p:cNvCxnSpPr>
            <p:nvPr/>
          </p:nvCxnSpPr>
          <p:spPr>
            <a:xfrm flipV="1">
              <a:off x="6320913" y="1400566"/>
              <a:ext cx="419622" cy="348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a:stCxn id="110" idx="0"/>
              <a:endCxn id="104" idx="4"/>
            </p:cNvCxnSpPr>
            <p:nvPr/>
          </p:nvCxnSpPr>
          <p:spPr>
            <a:xfrm flipV="1">
              <a:off x="6477825" y="2120887"/>
              <a:ext cx="152951" cy="3593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8" name="Straight Connector 517"/>
            <p:cNvCxnSpPr>
              <a:stCxn id="110" idx="0"/>
              <a:endCxn id="107" idx="5"/>
            </p:cNvCxnSpPr>
            <p:nvPr/>
          </p:nvCxnSpPr>
          <p:spPr>
            <a:xfrm flipH="1" flipV="1">
              <a:off x="6320913" y="1897172"/>
              <a:ext cx="156912" cy="5831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9" name="Straight Connector 518"/>
            <p:cNvCxnSpPr>
              <a:stCxn id="110" idx="1"/>
              <a:endCxn id="108" idx="5"/>
            </p:cNvCxnSpPr>
            <p:nvPr/>
          </p:nvCxnSpPr>
          <p:spPr>
            <a:xfrm flipH="1" flipV="1">
              <a:off x="6327902" y="2294059"/>
              <a:ext cx="46869" cy="2288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a:stCxn id="101" idx="0"/>
              <a:endCxn id="108" idx="4"/>
            </p:cNvCxnSpPr>
            <p:nvPr/>
          </p:nvCxnSpPr>
          <p:spPr>
            <a:xfrm flipV="1">
              <a:off x="6226668" y="2319502"/>
              <a:ext cx="39613" cy="5525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a:stCxn id="101" idx="7"/>
              <a:endCxn id="110" idx="3"/>
            </p:cNvCxnSpPr>
            <p:nvPr/>
          </p:nvCxnSpPr>
          <p:spPr>
            <a:xfrm flipV="1">
              <a:off x="6288289" y="2728595"/>
              <a:ext cx="86482" cy="1688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a:stCxn id="91" idx="0"/>
              <a:endCxn id="94" idx="4"/>
            </p:cNvCxnSpPr>
            <p:nvPr/>
          </p:nvCxnSpPr>
          <p:spPr>
            <a:xfrm flipH="1" flipV="1">
              <a:off x="5952128" y="2837222"/>
              <a:ext cx="143872" cy="525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a:stCxn id="111" idx="2"/>
              <a:endCxn id="110" idx="6"/>
            </p:cNvCxnSpPr>
            <p:nvPr/>
          </p:nvCxnSpPr>
          <p:spPr>
            <a:xfrm flipH="1" flipV="1">
              <a:off x="6623565" y="2625738"/>
              <a:ext cx="296662" cy="646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a:stCxn id="13" idx="1"/>
              <a:endCxn id="22" idx="5"/>
            </p:cNvCxnSpPr>
            <p:nvPr/>
          </p:nvCxnSpPr>
          <p:spPr>
            <a:xfrm flipH="1" flipV="1">
              <a:off x="3634759" y="460759"/>
              <a:ext cx="144684" cy="2299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a:stCxn id="31" idx="2"/>
              <a:endCxn id="22" idx="6"/>
            </p:cNvCxnSpPr>
            <p:nvPr/>
          </p:nvCxnSpPr>
          <p:spPr>
            <a:xfrm flipH="1">
              <a:off x="3658689" y="315775"/>
              <a:ext cx="397722" cy="84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a:stCxn id="33" idx="1"/>
              <a:endCxn id="28" idx="5"/>
            </p:cNvCxnSpPr>
            <p:nvPr/>
          </p:nvCxnSpPr>
          <p:spPr>
            <a:xfrm flipH="1" flipV="1">
              <a:off x="4354046" y="-67435"/>
              <a:ext cx="269924" cy="4159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a:stCxn id="117" idx="5"/>
              <a:endCxn id="114" idx="1"/>
            </p:cNvCxnSpPr>
            <p:nvPr/>
          </p:nvCxnSpPr>
          <p:spPr>
            <a:xfrm>
              <a:off x="7027590" y="979116"/>
              <a:ext cx="160936" cy="1203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a:stCxn id="112" idx="7"/>
              <a:endCxn id="114" idx="3"/>
            </p:cNvCxnSpPr>
            <p:nvPr/>
          </p:nvCxnSpPr>
          <p:spPr>
            <a:xfrm flipV="1">
              <a:off x="6679876" y="1193137"/>
              <a:ext cx="508650" cy="4603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a:stCxn id="15" idx="1"/>
              <a:endCxn id="13" idx="0"/>
            </p:cNvCxnSpPr>
            <p:nvPr/>
          </p:nvCxnSpPr>
          <p:spPr>
            <a:xfrm flipH="1" flipV="1">
              <a:off x="3884961" y="648354"/>
              <a:ext cx="167639" cy="657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p:cNvCxnSpPr>
              <a:stCxn id="69" idx="5"/>
              <a:endCxn id="71" idx="1"/>
            </p:cNvCxnSpPr>
            <p:nvPr/>
          </p:nvCxnSpPr>
          <p:spPr>
            <a:xfrm>
              <a:off x="1862115" y="2093755"/>
              <a:ext cx="169773" cy="800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16" idx="7"/>
              <a:endCxn id="71" idx="0"/>
            </p:cNvCxnSpPr>
            <p:nvPr/>
          </p:nvCxnSpPr>
          <p:spPr>
            <a:xfrm flipH="1">
              <a:off x="2081059" y="1753160"/>
              <a:ext cx="256647" cy="400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2" name="Oval 531"/>
            <p:cNvSpPr/>
            <p:nvPr/>
          </p:nvSpPr>
          <p:spPr>
            <a:xfrm>
              <a:off x="2146650" y="1719915"/>
              <a:ext cx="223836" cy="22701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3" name="Oval 532"/>
            <p:cNvSpPr/>
            <p:nvPr/>
          </p:nvSpPr>
          <p:spPr>
            <a:xfrm>
              <a:off x="3735736" y="648354"/>
              <a:ext cx="298449" cy="28892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4" name="Oval 533"/>
            <p:cNvSpPr/>
            <p:nvPr/>
          </p:nvSpPr>
          <p:spPr>
            <a:xfrm>
              <a:off x="3091211" y="1975503"/>
              <a:ext cx="269875" cy="26669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5" name="Oval 534"/>
            <p:cNvSpPr/>
            <p:nvPr/>
          </p:nvSpPr>
          <p:spPr>
            <a:xfrm>
              <a:off x="3881786" y="1658003"/>
              <a:ext cx="269875" cy="26669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6" name="Oval 535"/>
            <p:cNvSpPr/>
            <p:nvPr/>
          </p:nvSpPr>
          <p:spPr>
            <a:xfrm>
              <a:off x="4456461" y="2242203"/>
              <a:ext cx="295275" cy="2794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7" name="Oval 536"/>
            <p:cNvSpPr/>
            <p:nvPr/>
          </p:nvSpPr>
          <p:spPr>
            <a:xfrm>
              <a:off x="3542061" y="2127902"/>
              <a:ext cx="339725" cy="3206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8" name="Oval 537"/>
            <p:cNvSpPr/>
            <p:nvPr/>
          </p:nvSpPr>
          <p:spPr>
            <a:xfrm>
              <a:off x="5337724" y="470805"/>
              <a:ext cx="298449" cy="28892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9" name="Oval 538"/>
            <p:cNvSpPr/>
            <p:nvPr/>
          </p:nvSpPr>
          <p:spPr>
            <a:xfrm>
              <a:off x="6711664" y="388364"/>
              <a:ext cx="180022" cy="183788"/>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0" name="Oval 539"/>
            <p:cNvSpPr/>
            <p:nvPr/>
          </p:nvSpPr>
          <p:spPr>
            <a:xfrm>
              <a:off x="6114764" y="1147189"/>
              <a:ext cx="188596" cy="18804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cxnSp>
          <p:nvCxnSpPr>
            <p:cNvPr id="541" name="Straight Connector 540"/>
            <p:cNvCxnSpPr>
              <a:stCxn id="117" idx="7"/>
              <a:endCxn id="115" idx="3"/>
            </p:cNvCxnSpPr>
            <p:nvPr/>
          </p:nvCxnSpPr>
          <p:spPr>
            <a:xfrm flipV="1">
              <a:off x="7027590" y="699482"/>
              <a:ext cx="58680" cy="1859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2" name="Oval 541"/>
            <p:cNvSpPr/>
            <p:nvPr/>
          </p:nvSpPr>
          <p:spPr>
            <a:xfrm>
              <a:off x="6141950" y="595813"/>
              <a:ext cx="108385" cy="10651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3" name="Oval 542"/>
            <p:cNvSpPr/>
            <p:nvPr/>
          </p:nvSpPr>
          <p:spPr>
            <a:xfrm>
              <a:off x="4056411" y="241959"/>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4" name="Oval 543"/>
            <p:cNvSpPr/>
            <p:nvPr/>
          </p:nvSpPr>
          <p:spPr>
            <a:xfrm>
              <a:off x="5253812" y="-690488"/>
              <a:ext cx="310723" cy="31014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5" name="Oval 544"/>
            <p:cNvSpPr/>
            <p:nvPr/>
          </p:nvSpPr>
          <p:spPr>
            <a:xfrm>
              <a:off x="4612882" y="-113542"/>
              <a:ext cx="151553" cy="15457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6" name="Oval 545"/>
            <p:cNvSpPr/>
            <p:nvPr/>
          </p:nvSpPr>
          <p:spPr>
            <a:xfrm>
              <a:off x="5571152" y="-97527"/>
              <a:ext cx="204550" cy="20069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7" name="Oval 546"/>
            <p:cNvSpPr/>
            <p:nvPr/>
          </p:nvSpPr>
          <p:spPr>
            <a:xfrm>
              <a:off x="5960795" y="-264809"/>
              <a:ext cx="256736" cy="25319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8" name="Oval 547"/>
            <p:cNvSpPr/>
            <p:nvPr/>
          </p:nvSpPr>
          <p:spPr>
            <a:xfrm>
              <a:off x="3275177" y="-479753"/>
              <a:ext cx="220106" cy="21073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9" name="Oval 548"/>
            <p:cNvSpPr/>
            <p:nvPr/>
          </p:nvSpPr>
          <p:spPr>
            <a:xfrm>
              <a:off x="4625530" y="-516062"/>
              <a:ext cx="151553" cy="1545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0" name="Oval 549"/>
            <p:cNvSpPr/>
            <p:nvPr/>
          </p:nvSpPr>
          <p:spPr>
            <a:xfrm>
              <a:off x="1218041" y="1719915"/>
              <a:ext cx="272183" cy="2555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1" name="Oval 550"/>
            <p:cNvSpPr/>
            <p:nvPr/>
          </p:nvSpPr>
          <p:spPr>
            <a:xfrm>
              <a:off x="5747244" y="1552118"/>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2" name="Oval 551"/>
            <p:cNvSpPr/>
            <p:nvPr/>
          </p:nvSpPr>
          <p:spPr>
            <a:xfrm>
              <a:off x="7180463" y="1470144"/>
              <a:ext cx="196298" cy="19574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3" name="Oval 552"/>
            <p:cNvSpPr/>
            <p:nvPr/>
          </p:nvSpPr>
          <p:spPr>
            <a:xfrm>
              <a:off x="6332085" y="2480275"/>
              <a:ext cx="291480" cy="29092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4" name="Oval 553"/>
            <p:cNvSpPr/>
            <p:nvPr/>
          </p:nvSpPr>
          <p:spPr>
            <a:xfrm>
              <a:off x="6032788" y="3362762"/>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grpSp>
      <p:sp>
        <p:nvSpPr>
          <p:cNvPr id="556" name="TextBox 555"/>
          <p:cNvSpPr txBox="1"/>
          <p:nvPr/>
        </p:nvSpPr>
        <p:spPr>
          <a:xfrm>
            <a:off x="1212746" y="5367477"/>
            <a:ext cx="3707746" cy="646331"/>
          </a:xfrm>
          <a:prstGeom prst="rect">
            <a:avLst/>
          </a:prstGeom>
          <a:noFill/>
        </p:spPr>
        <p:txBody>
          <a:bodyPr wrap="none" rtlCol="0">
            <a:spAutoFit/>
          </a:bodyPr>
          <a:lstStyle/>
          <a:p>
            <a:pPr defTabSz="914396"/>
            <a:r>
              <a:rPr lang="en-US" dirty="0">
                <a:solidFill>
                  <a:prstClr val="black"/>
                </a:solidFill>
                <a:latin typeface="Calibri" panose="020F0502020204030204"/>
              </a:rPr>
              <a:t>84B neurons</a:t>
            </a:r>
          </a:p>
          <a:p>
            <a:pPr defTabSz="914396"/>
            <a:r>
              <a:rPr lang="en-US" dirty="0">
                <a:solidFill>
                  <a:prstClr val="black"/>
                </a:solidFill>
                <a:latin typeface="Calibri" panose="020F0502020204030204"/>
              </a:rPr>
              <a:t>10K Connections per neuron (degree)</a:t>
            </a:r>
          </a:p>
        </p:txBody>
      </p:sp>
      <p:sp>
        <p:nvSpPr>
          <p:cNvPr id="3" name="Slide Number Placeholder 2">
            <a:extLst>
              <a:ext uri="{FF2B5EF4-FFF2-40B4-BE49-F238E27FC236}">
                <a16:creationId xmlns:a16="http://schemas.microsoft.com/office/drawing/2014/main" id="{E932E33E-7423-B44E-AD50-596B8E10AEAF}"/>
              </a:ext>
            </a:extLst>
          </p:cNvPr>
          <p:cNvSpPr>
            <a:spLocks noGrp="1"/>
          </p:cNvSpPr>
          <p:nvPr>
            <p:ph type="sldNum" sz="quarter" idx="12"/>
          </p:nvPr>
        </p:nvSpPr>
        <p:spPr>
          <a:xfrm>
            <a:off x="11457433" y="6391657"/>
            <a:ext cx="417576" cy="311531"/>
          </a:xfrm>
        </p:spPr>
        <p:txBody>
          <a:bodyPr/>
          <a:lstStyle/>
          <a:p>
            <a:pPr defTabSz="914396"/>
            <a:fld id="{89680184-36F0-7340-B2B6-917CC4ADF00C}" type="slidenum">
              <a:rPr lang="en-US">
                <a:solidFill>
                  <a:prstClr val="black">
                    <a:tint val="75000"/>
                  </a:prstClr>
                </a:solidFill>
                <a:latin typeface="Calibri" panose="020F0502020204030204"/>
              </a:rPr>
              <a:pPr defTabSz="914396"/>
              <a:t>14</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934581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450C7E-5EBC-3F47-A33A-7D24D6279868}"/>
              </a:ext>
            </a:extLst>
          </p:cNvPr>
          <p:cNvSpPr>
            <a:spLocks noGrp="1"/>
          </p:cNvSpPr>
          <p:nvPr>
            <p:ph type="sldNum" sz="quarter" idx="12"/>
          </p:nvPr>
        </p:nvSpPr>
        <p:spPr/>
        <p:txBody>
          <a:bodyPr/>
          <a:lstStyle/>
          <a:p>
            <a:fld id="{3310D8EA-3107-4873-B9AB-DD7D3E79053A}" type="slidenum">
              <a:rPr lang="en-US" smtClean="0"/>
              <a:t>15</a:t>
            </a:fld>
            <a:endParaRPr lang="en-US"/>
          </a:p>
        </p:txBody>
      </p:sp>
      <p:pic>
        <p:nvPicPr>
          <p:cNvPr id="4" name="Picture 3">
            <a:extLst>
              <a:ext uri="{FF2B5EF4-FFF2-40B4-BE49-F238E27FC236}">
                <a16:creationId xmlns:a16="http://schemas.microsoft.com/office/drawing/2014/main" id="{D6D207E7-EA2E-2742-8481-FC58CB6DEB5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15523" y="2274142"/>
            <a:ext cx="3280801" cy="3292346"/>
          </a:xfrm>
          <a:prstGeom prst="rect">
            <a:avLst/>
          </a:prstGeom>
        </p:spPr>
      </p:pic>
      <p:sp>
        <p:nvSpPr>
          <p:cNvPr id="5" name="Rectangle 4">
            <a:extLst>
              <a:ext uri="{FF2B5EF4-FFF2-40B4-BE49-F238E27FC236}">
                <a16:creationId xmlns:a16="http://schemas.microsoft.com/office/drawing/2014/main" id="{613C2556-B8A0-5A4F-8AF8-84166EF37DDA}"/>
              </a:ext>
            </a:extLst>
          </p:cNvPr>
          <p:cNvSpPr/>
          <p:nvPr/>
        </p:nvSpPr>
        <p:spPr>
          <a:xfrm>
            <a:off x="4648642" y="884696"/>
            <a:ext cx="3062570" cy="595997"/>
          </a:xfrm>
          <a:prstGeom prst="rect">
            <a:avLst/>
          </a:prstGeom>
        </p:spPr>
        <p:txBody>
          <a:bodyPr wrap="none">
            <a:spAutoFit/>
          </a:bodyPr>
          <a:lstStyle/>
          <a:p>
            <a:pPr algn="ctr"/>
            <a:r>
              <a:rPr lang="en-US" sz="3273" b="1" dirty="0"/>
              <a:t>The Jenga Tower</a:t>
            </a:r>
          </a:p>
        </p:txBody>
      </p:sp>
      <p:sp>
        <p:nvSpPr>
          <p:cNvPr id="6" name="TextBox 5">
            <a:extLst>
              <a:ext uri="{FF2B5EF4-FFF2-40B4-BE49-F238E27FC236}">
                <a16:creationId xmlns:a16="http://schemas.microsoft.com/office/drawing/2014/main" id="{BBC27651-1BE8-864F-AEF9-9096F143C2A0}"/>
              </a:ext>
            </a:extLst>
          </p:cNvPr>
          <p:cNvSpPr txBox="1"/>
          <p:nvPr/>
        </p:nvSpPr>
        <p:spPr>
          <a:xfrm>
            <a:off x="2469840" y="1472402"/>
            <a:ext cx="7076489" cy="386131"/>
          </a:xfrm>
          <a:prstGeom prst="rect">
            <a:avLst/>
          </a:prstGeom>
          <a:noFill/>
        </p:spPr>
        <p:txBody>
          <a:bodyPr wrap="none" rtlCol="0">
            <a:spAutoFit/>
          </a:bodyPr>
          <a:lstStyle/>
          <a:p>
            <a:r>
              <a:rPr lang="en-US" sz="1909" dirty="0"/>
              <a:t>How do small changes in the model impact your queries and reports?</a:t>
            </a:r>
          </a:p>
        </p:txBody>
      </p:sp>
    </p:spTree>
    <p:extLst>
      <p:ext uri="{BB962C8B-B14F-4D97-AF65-F5344CB8AC3E}">
        <p14:creationId xmlns:p14="http://schemas.microsoft.com/office/powerpoint/2010/main" val="3649011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74F1D47-A7E3-0D4C-AAA2-0C6B6D9020BD}"/>
              </a:ext>
            </a:extLst>
          </p:cNvPr>
          <p:cNvSpPr>
            <a:spLocks noGrp="1"/>
          </p:cNvSpPr>
          <p:nvPr>
            <p:ph type="title"/>
          </p:nvPr>
        </p:nvSpPr>
        <p:spPr>
          <a:xfrm>
            <a:off x="432820" y="203764"/>
            <a:ext cx="11315701" cy="719855"/>
          </a:xfrm>
        </p:spPr>
        <p:txBody>
          <a:bodyPr>
            <a:normAutofit fontScale="90000"/>
          </a:bodyPr>
          <a:lstStyle/>
          <a:p>
            <a:r>
              <a:rPr lang="en-US" dirty="0"/>
              <a:t>How does a small change impact the stability of your queries?</a:t>
            </a:r>
          </a:p>
        </p:txBody>
      </p:sp>
      <p:sp>
        <p:nvSpPr>
          <p:cNvPr id="10" name="Content Placeholder 9">
            <a:extLst>
              <a:ext uri="{FF2B5EF4-FFF2-40B4-BE49-F238E27FC236}">
                <a16:creationId xmlns:a16="http://schemas.microsoft.com/office/drawing/2014/main" id="{02C7AE50-2669-844C-9FAB-2B4F4EB8EB12}"/>
              </a:ext>
            </a:extLst>
          </p:cNvPr>
          <p:cNvSpPr>
            <a:spLocks noGrp="1"/>
          </p:cNvSpPr>
          <p:nvPr>
            <p:ph idx="1"/>
          </p:nvPr>
        </p:nvSpPr>
        <p:spPr>
          <a:xfrm>
            <a:off x="619325" y="5207914"/>
            <a:ext cx="10906985" cy="890236"/>
          </a:xfrm>
        </p:spPr>
        <p:txBody>
          <a:bodyPr>
            <a:normAutofit fontScale="70000" lnSpcReduction="20000"/>
          </a:bodyPr>
          <a:lstStyle/>
          <a:p>
            <a:r>
              <a:rPr lang="en-US" dirty="0"/>
              <a:t>How do we prevent one small change in our model from disrupting 10,000 queries and reports?</a:t>
            </a:r>
          </a:p>
          <a:p>
            <a:r>
              <a:rPr lang="en-US" dirty="0"/>
              <a:t>Why are labeled property graphs more flexible than relational and RDF models?</a:t>
            </a:r>
          </a:p>
        </p:txBody>
      </p:sp>
      <p:sp>
        <p:nvSpPr>
          <p:cNvPr id="6" name="Slide Number Placeholder 5">
            <a:extLst>
              <a:ext uri="{FF2B5EF4-FFF2-40B4-BE49-F238E27FC236}">
                <a16:creationId xmlns:a16="http://schemas.microsoft.com/office/drawing/2014/main" id="{0B88A78B-BC86-BC4E-9044-2FBA6B5FF4EA}"/>
              </a:ext>
            </a:extLst>
          </p:cNvPr>
          <p:cNvSpPr>
            <a:spLocks noGrp="1"/>
          </p:cNvSpPr>
          <p:nvPr>
            <p:ph type="sldNum" sz="quarter" idx="12"/>
          </p:nvPr>
        </p:nvSpPr>
        <p:spPr/>
        <p:txBody>
          <a:bodyPr/>
          <a:lstStyle/>
          <a:p>
            <a:fld id="{3310D8EA-3107-4873-B9AB-DD7D3E79053A}" type="slidenum">
              <a:rPr lang="en-US" smtClean="0"/>
              <a:t>16</a:t>
            </a:fld>
            <a:endParaRPr lang="en-US"/>
          </a:p>
        </p:txBody>
      </p:sp>
      <p:pic>
        <p:nvPicPr>
          <p:cNvPr id="12" name="Picture 11">
            <a:extLst>
              <a:ext uri="{FF2B5EF4-FFF2-40B4-BE49-F238E27FC236}">
                <a16:creationId xmlns:a16="http://schemas.microsoft.com/office/drawing/2014/main" id="{6E2DA423-A208-CD41-8AEC-57E96C02F0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89975" y="1279323"/>
            <a:ext cx="3280801" cy="3292346"/>
          </a:xfrm>
          <a:prstGeom prst="rect">
            <a:avLst/>
          </a:prstGeom>
        </p:spPr>
      </p:pic>
      <p:cxnSp>
        <p:nvCxnSpPr>
          <p:cNvPr id="3" name="Straight Arrow Connector 2">
            <a:extLst>
              <a:ext uri="{FF2B5EF4-FFF2-40B4-BE49-F238E27FC236}">
                <a16:creationId xmlns:a16="http://schemas.microsoft.com/office/drawing/2014/main" id="{F0B2B599-1152-324B-84CF-D0A5408D8603}"/>
              </a:ext>
            </a:extLst>
          </p:cNvPr>
          <p:cNvCxnSpPr>
            <a:cxnSpLocks/>
          </p:cNvCxnSpPr>
          <p:nvPr/>
        </p:nvCxnSpPr>
        <p:spPr>
          <a:xfrm flipH="1" flipV="1">
            <a:off x="4208319" y="3666263"/>
            <a:ext cx="1414762" cy="386191"/>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C33FAF1-B69B-B449-A6E7-93763313A8E8}"/>
              </a:ext>
            </a:extLst>
          </p:cNvPr>
          <p:cNvSpPr txBox="1"/>
          <p:nvPr/>
        </p:nvSpPr>
        <p:spPr>
          <a:xfrm>
            <a:off x="5707008" y="4052454"/>
            <a:ext cx="3623428" cy="470000"/>
          </a:xfrm>
          <a:prstGeom prst="rect">
            <a:avLst/>
          </a:prstGeom>
          <a:noFill/>
        </p:spPr>
        <p:txBody>
          <a:bodyPr wrap="none" rtlCol="0">
            <a:spAutoFit/>
          </a:bodyPr>
          <a:lstStyle/>
          <a:p>
            <a:r>
              <a:rPr lang="en-US" sz="1227" dirty="0"/>
              <a:t>We need to add one new property to this relationship</a:t>
            </a:r>
          </a:p>
          <a:p>
            <a:r>
              <a:rPr lang="en-US" sz="1227" dirty="0"/>
              <a:t>What is the blast radius?</a:t>
            </a:r>
          </a:p>
        </p:txBody>
      </p:sp>
      <p:sp>
        <p:nvSpPr>
          <p:cNvPr id="11" name="Right Brace 10">
            <a:extLst>
              <a:ext uri="{FF2B5EF4-FFF2-40B4-BE49-F238E27FC236}">
                <a16:creationId xmlns:a16="http://schemas.microsoft.com/office/drawing/2014/main" id="{1266D0BC-4178-0E4D-8B98-2382171EDEE2}"/>
              </a:ext>
            </a:extLst>
          </p:cNvPr>
          <p:cNvSpPr/>
          <p:nvPr/>
        </p:nvSpPr>
        <p:spPr>
          <a:xfrm>
            <a:off x="5623081" y="1610090"/>
            <a:ext cx="467590" cy="2056173"/>
          </a:xfrm>
          <a:prstGeom prst="rightBrac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27"/>
          </a:p>
        </p:txBody>
      </p:sp>
      <p:sp>
        <p:nvSpPr>
          <p:cNvPr id="13" name="TextBox 12">
            <a:extLst>
              <a:ext uri="{FF2B5EF4-FFF2-40B4-BE49-F238E27FC236}">
                <a16:creationId xmlns:a16="http://schemas.microsoft.com/office/drawing/2014/main" id="{BC730D88-521E-F34C-ADA9-90992BCB4130}"/>
              </a:ext>
            </a:extLst>
          </p:cNvPr>
          <p:cNvSpPr txBox="1"/>
          <p:nvPr/>
        </p:nvSpPr>
        <p:spPr>
          <a:xfrm>
            <a:off x="6149576" y="2479786"/>
            <a:ext cx="3634521" cy="281167"/>
          </a:xfrm>
          <a:prstGeom prst="rect">
            <a:avLst/>
          </a:prstGeom>
          <a:noFill/>
        </p:spPr>
        <p:txBody>
          <a:bodyPr wrap="none" rtlCol="0">
            <a:spAutoFit/>
          </a:bodyPr>
          <a:lstStyle/>
          <a:p>
            <a:r>
              <a:rPr lang="en-US" sz="1227" dirty="0"/>
              <a:t>1,000 SQL or SPARQL queries that need to be changed</a:t>
            </a:r>
          </a:p>
        </p:txBody>
      </p:sp>
    </p:spTree>
    <p:extLst>
      <p:ext uri="{BB962C8B-B14F-4D97-AF65-F5344CB8AC3E}">
        <p14:creationId xmlns:p14="http://schemas.microsoft.com/office/powerpoint/2010/main" val="2083509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47FB-FCA2-D247-A46A-BE16AF422D74}"/>
              </a:ext>
            </a:extLst>
          </p:cNvPr>
          <p:cNvSpPr>
            <a:spLocks noGrp="1"/>
          </p:cNvSpPr>
          <p:nvPr>
            <p:ph type="title"/>
          </p:nvPr>
        </p:nvSpPr>
        <p:spPr>
          <a:xfrm>
            <a:off x="415600" y="399300"/>
            <a:ext cx="11360800" cy="763600"/>
          </a:xfrm>
        </p:spPr>
        <p:txBody>
          <a:bodyPr>
            <a:normAutofit fontScale="90000"/>
          </a:bodyPr>
          <a:lstStyle/>
          <a:p>
            <a:r>
              <a:rPr lang="en-US" dirty="0"/>
              <a:t>When to use a graph database</a:t>
            </a:r>
          </a:p>
        </p:txBody>
      </p:sp>
      <p:sp>
        <p:nvSpPr>
          <p:cNvPr id="4" name="Slide Number Placeholder 3">
            <a:extLst>
              <a:ext uri="{FF2B5EF4-FFF2-40B4-BE49-F238E27FC236}">
                <a16:creationId xmlns:a16="http://schemas.microsoft.com/office/drawing/2014/main" id="{5B04DC2F-1572-3A49-A845-BBA86387BCBA}"/>
              </a:ext>
            </a:extLst>
          </p:cNvPr>
          <p:cNvSpPr>
            <a:spLocks noGrp="1"/>
          </p:cNvSpPr>
          <p:nvPr>
            <p:ph type="sldNum" idx="12"/>
          </p:nvPr>
        </p:nvSpPr>
        <p:spPr/>
        <p:txBody>
          <a:bodyPr/>
          <a:lstStyle/>
          <a:p>
            <a:fld id="{00000000-1234-1234-1234-123412341234}" type="slidenum">
              <a:rPr lang="en" smtClean="0"/>
              <a:pPr/>
              <a:t>17</a:t>
            </a:fld>
            <a:endParaRPr lang="en"/>
          </a:p>
        </p:txBody>
      </p:sp>
      <p:pic>
        <p:nvPicPr>
          <p:cNvPr id="7" name="Picture 6">
            <a:extLst>
              <a:ext uri="{FF2B5EF4-FFF2-40B4-BE49-F238E27FC236}">
                <a16:creationId xmlns:a16="http://schemas.microsoft.com/office/drawing/2014/main" id="{8353126C-257B-BB44-8BFC-FE0044833386}"/>
              </a:ext>
            </a:extLst>
          </p:cNvPr>
          <p:cNvPicPr>
            <a:picLocks noChangeAspect="1"/>
          </p:cNvPicPr>
          <p:nvPr/>
        </p:nvPicPr>
        <p:blipFill>
          <a:blip r:embed="rId3"/>
          <a:stretch>
            <a:fillRect/>
          </a:stretch>
        </p:blipFill>
        <p:spPr>
          <a:xfrm>
            <a:off x="1418855" y="1305831"/>
            <a:ext cx="7428263" cy="5235996"/>
          </a:xfrm>
          <a:prstGeom prst="rect">
            <a:avLst/>
          </a:prstGeom>
        </p:spPr>
      </p:pic>
      <p:sp>
        <p:nvSpPr>
          <p:cNvPr id="9" name="TextBox 8">
            <a:extLst>
              <a:ext uri="{FF2B5EF4-FFF2-40B4-BE49-F238E27FC236}">
                <a16:creationId xmlns:a16="http://schemas.microsoft.com/office/drawing/2014/main" id="{0F17634A-081B-294D-A772-D995AF3B713C}"/>
              </a:ext>
            </a:extLst>
          </p:cNvPr>
          <p:cNvSpPr txBox="1"/>
          <p:nvPr/>
        </p:nvSpPr>
        <p:spPr>
          <a:xfrm>
            <a:off x="512421" y="1555668"/>
            <a:ext cx="2262483" cy="923330"/>
          </a:xfrm>
          <a:prstGeom prst="rect">
            <a:avLst/>
          </a:prstGeom>
          <a:noFill/>
        </p:spPr>
        <p:txBody>
          <a:bodyPr wrap="square" rtlCol="0">
            <a:spAutoFit/>
          </a:bodyPr>
          <a:lstStyle/>
          <a:p>
            <a:r>
              <a:rPr lang="en-US" dirty="0"/>
              <a:t>A Taxonomy of Graph Use Cases</a:t>
            </a:r>
          </a:p>
          <a:p>
            <a:endParaRPr lang="en-US" dirty="0"/>
          </a:p>
        </p:txBody>
      </p:sp>
    </p:spTree>
    <p:extLst>
      <p:ext uri="{BB962C8B-B14F-4D97-AF65-F5344CB8AC3E}">
        <p14:creationId xmlns:p14="http://schemas.microsoft.com/office/powerpoint/2010/main" val="643983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4782092-84E0-8340-8FDB-B1A9FB45958D}"/>
              </a:ext>
            </a:extLst>
          </p:cNvPr>
          <p:cNvSpPr>
            <a:spLocks noGrp="1"/>
          </p:cNvSpPr>
          <p:nvPr>
            <p:ph type="title"/>
          </p:nvPr>
        </p:nvSpPr>
        <p:spPr/>
        <p:txBody>
          <a:bodyPr/>
          <a:lstStyle/>
          <a:p>
            <a:r>
              <a:rPr lang="en-US" dirty="0"/>
              <a:t>The Deep Learning Bartender</a:t>
            </a:r>
          </a:p>
        </p:txBody>
      </p:sp>
      <p:sp>
        <p:nvSpPr>
          <p:cNvPr id="6" name="Slide Number Placeholder 5">
            <a:extLst>
              <a:ext uri="{FF2B5EF4-FFF2-40B4-BE49-F238E27FC236}">
                <a16:creationId xmlns:a16="http://schemas.microsoft.com/office/drawing/2014/main" id="{F506E877-CCEB-8E4E-B328-3E61022D1BBB}"/>
              </a:ext>
            </a:extLst>
          </p:cNvPr>
          <p:cNvSpPr>
            <a:spLocks noGrp="1"/>
          </p:cNvSpPr>
          <p:nvPr>
            <p:ph type="sldNum" sz="quarter" idx="12"/>
          </p:nvPr>
        </p:nvSpPr>
        <p:spPr/>
        <p:txBody>
          <a:bodyPr/>
          <a:lstStyle/>
          <a:p>
            <a:fld id="{3310D8EA-3107-4873-B9AB-DD7D3E79053A}" type="slidenum">
              <a:rPr lang="en-US" smtClean="0"/>
              <a:t>18</a:t>
            </a:fld>
            <a:endParaRPr lang="en-US"/>
          </a:p>
        </p:txBody>
      </p:sp>
      <p:grpSp>
        <p:nvGrpSpPr>
          <p:cNvPr id="13" name="Group 12">
            <a:extLst>
              <a:ext uri="{FF2B5EF4-FFF2-40B4-BE49-F238E27FC236}">
                <a16:creationId xmlns:a16="http://schemas.microsoft.com/office/drawing/2014/main" id="{ABD7E7BB-7312-1145-9351-8F5529FB6EAC}"/>
              </a:ext>
            </a:extLst>
          </p:cNvPr>
          <p:cNvGrpSpPr/>
          <p:nvPr/>
        </p:nvGrpSpPr>
        <p:grpSpPr>
          <a:xfrm>
            <a:off x="3408104" y="2301855"/>
            <a:ext cx="4028475" cy="2951442"/>
            <a:chOff x="7383892" y="2458880"/>
            <a:chExt cx="3289969" cy="1921798"/>
          </a:xfrm>
        </p:grpSpPr>
        <p:pic>
          <p:nvPicPr>
            <p:cNvPr id="11" name="Picture 10">
              <a:extLst>
                <a:ext uri="{FF2B5EF4-FFF2-40B4-BE49-F238E27FC236}">
                  <a16:creationId xmlns:a16="http://schemas.microsoft.com/office/drawing/2014/main" id="{3589C2F6-C0A9-1E43-8C5E-FFD391310B75}"/>
                </a:ext>
              </a:extLst>
            </p:cNvPr>
            <p:cNvPicPr>
              <a:picLocks noChangeAspect="1"/>
            </p:cNvPicPr>
            <p:nvPr/>
          </p:nvPicPr>
          <p:blipFill>
            <a:blip r:embed="rId2">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7383892" y="2458880"/>
              <a:ext cx="3115045" cy="1664063"/>
            </a:xfrm>
            <a:prstGeom prst="rect">
              <a:avLst/>
            </a:prstGeom>
          </p:spPr>
        </p:pic>
        <p:sp>
          <p:nvSpPr>
            <p:cNvPr id="12" name="Trapezoid 11">
              <a:extLst>
                <a:ext uri="{FF2B5EF4-FFF2-40B4-BE49-F238E27FC236}">
                  <a16:creationId xmlns:a16="http://schemas.microsoft.com/office/drawing/2014/main" id="{7FBB7E09-0638-064B-8402-4A322493629F}"/>
                </a:ext>
              </a:extLst>
            </p:cNvPr>
            <p:cNvSpPr/>
            <p:nvPr/>
          </p:nvSpPr>
          <p:spPr>
            <a:xfrm>
              <a:off x="7383892" y="3934567"/>
              <a:ext cx="3289969" cy="446111"/>
            </a:xfrm>
            <a:prstGeom prst="trapezoi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grpSp>
      <p:pic>
        <p:nvPicPr>
          <p:cNvPr id="14" name="Picture 13">
            <a:extLst>
              <a:ext uri="{FF2B5EF4-FFF2-40B4-BE49-F238E27FC236}">
                <a16:creationId xmlns:a16="http://schemas.microsoft.com/office/drawing/2014/main" id="{45F32BF1-5F75-5A42-AA3F-77FC08970192}"/>
              </a:ext>
            </a:extLst>
          </p:cNvPr>
          <p:cNvPicPr>
            <a:picLocks noChangeAspect="1"/>
          </p:cNvPicPr>
          <p:nvPr/>
        </p:nvPicPr>
        <p:blipFill>
          <a:blip r:embed="rId3"/>
          <a:stretch>
            <a:fillRect/>
          </a:stretch>
        </p:blipFill>
        <p:spPr>
          <a:xfrm>
            <a:off x="2120564" y="1942193"/>
            <a:ext cx="6494318" cy="3480955"/>
          </a:xfrm>
          <a:prstGeom prst="rect">
            <a:avLst/>
          </a:prstGeom>
        </p:spPr>
      </p:pic>
      <p:sp>
        <p:nvSpPr>
          <p:cNvPr id="15" name="Trapezoid 14">
            <a:extLst>
              <a:ext uri="{FF2B5EF4-FFF2-40B4-BE49-F238E27FC236}">
                <a16:creationId xmlns:a16="http://schemas.microsoft.com/office/drawing/2014/main" id="{BA39A3F5-A7AF-8D45-BF55-B17C95FFD8DA}"/>
              </a:ext>
            </a:extLst>
          </p:cNvPr>
          <p:cNvSpPr/>
          <p:nvPr/>
        </p:nvSpPr>
        <p:spPr>
          <a:xfrm>
            <a:off x="2120564" y="4798611"/>
            <a:ext cx="6858000" cy="1079224"/>
          </a:xfrm>
          <a:prstGeom prst="trapezoid">
            <a:avLst/>
          </a:prstGeom>
          <a:solidFill>
            <a:srgbClr val="55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6" name="Oval Callout 15">
            <a:extLst>
              <a:ext uri="{FF2B5EF4-FFF2-40B4-BE49-F238E27FC236}">
                <a16:creationId xmlns:a16="http://schemas.microsoft.com/office/drawing/2014/main" id="{CBDB31E5-533D-924D-9997-712E368BC2D4}"/>
              </a:ext>
            </a:extLst>
          </p:cNvPr>
          <p:cNvSpPr/>
          <p:nvPr/>
        </p:nvSpPr>
        <p:spPr>
          <a:xfrm>
            <a:off x="6998151" y="1487508"/>
            <a:ext cx="2904271" cy="1060145"/>
          </a:xfrm>
          <a:prstGeom prst="wedgeEllipseCallout">
            <a:avLst>
              <a:gd name="adj1" fmla="val -49602"/>
              <a:gd name="adj2" fmla="val 66725"/>
            </a:avLst>
          </a:prstGeom>
          <a:solidFill>
            <a:schemeClr val="bg1">
              <a:lumMod val="85000"/>
            </a:schemeClr>
          </a:solidFill>
          <a:ln>
            <a:solidFill>
              <a:srgbClr val="55565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182" dirty="0">
                <a:solidFill>
                  <a:schemeClr val="tx1"/>
                </a:solidFill>
              </a:rPr>
              <a:t>Can I Recommended a Drink?</a:t>
            </a:r>
          </a:p>
        </p:txBody>
      </p:sp>
    </p:spTree>
    <p:extLst>
      <p:ext uri="{BB962C8B-B14F-4D97-AF65-F5344CB8AC3E}">
        <p14:creationId xmlns:p14="http://schemas.microsoft.com/office/powerpoint/2010/main" val="1547143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28F71-A24A-5B4E-800F-400124BE5CC4}"/>
              </a:ext>
            </a:extLst>
          </p:cNvPr>
          <p:cNvSpPr>
            <a:spLocks noGrp="1"/>
          </p:cNvSpPr>
          <p:nvPr>
            <p:ph type="title"/>
          </p:nvPr>
        </p:nvSpPr>
        <p:spPr/>
        <p:txBody>
          <a:bodyPr>
            <a:normAutofit fontScale="90000"/>
          </a:bodyPr>
          <a:lstStyle/>
          <a:p>
            <a:r>
              <a:rPr lang="en-US" dirty="0"/>
              <a:t>Explainable AI Models are Graphs</a:t>
            </a:r>
          </a:p>
        </p:txBody>
      </p:sp>
      <p:sp>
        <p:nvSpPr>
          <p:cNvPr id="4" name="Slide Number Placeholder 3">
            <a:extLst>
              <a:ext uri="{FF2B5EF4-FFF2-40B4-BE49-F238E27FC236}">
                <a16:creationId xmlns:a16="http://schemas.microsoft.com/office/drawing/2014/main" id="{F871066D-91B7-C24E-BD8B-083520D90174}"/>
              </a:ext>
            </a:extLst>
          </p:cNvPr>
          <p:cNvSpPr>
            <a:spLocks noGrp="1"/>
          </p:cNvSpPr>
          <p:nvPr>
            <p:ph type="sldNum" idx="12"/>
          </p:nvPr>
        </p:nvSpPr>
        <p:spPr/>
        <p:txBody>
          <a:bodyPr/>
          <a:lstStyle/>
          <a:p>
            <a:pPr defTabSz="914396"/>
            <a:fld id="{00000000-1234-1234-1234-123412341234}" type="slidenum">
              <a:rPr lang="en">
                <a:solidFill>
                  <a:prstClr val="black">
                    <a:tint val="75000"/>
                  </a:prstClr>
                </a:solidFill>
                <a:latin typeface="Calibri" panose="020F0502020204030204"/>
              </a:rPr>
              <a:pPr defTabSz="914396"/>
              <a:t>19</a:t>
            </a:fld>
            <a:endParaRPr lang="en">
              <a:solidFill>
                <a:prstClr val="black">
                  <a:tint val="75000"/>
                </a:prstClr>
              </a:solidFill>
              <a:latin typeface="Calibri" panose="020F0502020204030204"/>
            </a:endParaRPr>
          </a:p>
        </p:txBody>
      </p:sp>
      <p:sp>
        <p:nvSpPr>
          <p:cNvPr id="6" name="TextBox 5">
            <a:extLst>
              <a:ext uri="{FF2B5EF4-FFF2-40B4-BE49-F238E27FC236}">
                <a16:creationId xmlns:a16="http://schemas.microsoft.com/office/drawing/2014/main" id="{FD6E471D-6E74-814D-B563-92FC73349FD0}"/>
              </a:ext>
            </a:extLst>
          </p:cNvPr>
          <p:cNvSpPr txBox="1"/>
          <p:nvPr/>
        </p:nvSpPr>
        <p:spPr>
          <a:xfrm>
            <a:off x="6252556" y="6354234"/>
            <a:ext cx="3950120" cy="260199"/>
          </a:xfrm>
          <a:prstGeom prst="rect">
            <a:avLst/>
          </a:prstGeom>
          <a:noFill/>
        </p:spPr>
        <p:txBody>
          <a:bodyPr wrap="none" rtlCol="0">
            <a:spAutoFit/>
          </a:bodyPr>
          <a:lstStyle/>
          <a:p>
            <a:pPr defTabSz="914396"/>
            <a:r>
              <a:rPr lang="en-US" sz="1091" dirty="0">
                <a:solidFill>
                  <a:prstClr val="white">
                    <a:lumMod val="65000"/>
                  </a:prstClr>
                </a:solidFill>
                <a:latin typeface="Calibri" panose="020F0502020204030204"/>
              </a:rPr>
              <a:t>https://</a:t>
            </a:r>
            <a:r>
              <a:rPr lang="en-US" sz="1091" dirty="0" err="1">
                <a:solidFill>
                  <a:prstClr val="white">
                    <a:lumMod val="65000"/>
                  </a:prstClr>
                </a:solidFill>
                <a:latin typeface="Calibri" panose="020F0502020204030204"/>
              </a:rPr>
              <a:t>www.darpa.mil</a:t>
            </a:r>
            <a:r>
              <a:rPr lang="en-US" sz="1091" dirty="0">
                <a:solidFill>
                  <a:prstClr val="white">
                    <a:lumMod val="65000"/>
                  </a:prstClr>
                </a:solidFill>
                <a:latin typeface="Calibri" panose="020F0502020204030204"/>
              </a:rPr>
              <a:t>/program/explainable-artificial-intelligence</a:t>
            </a:r>
          </a:p>
        </p:txBody>
      </p:sp>
      <p:pic>
        <p:nvPicPr>
          <p:cNvPr id="30" name="Picture 29">
            <a:extLst>
              <a:ext uri="{FF2B5EF4-FFF2-40B4-BE49-F238E27FC236}">
                <a16:creationId xmlns:a16="http://schemas.microsoft.com/office/drawing/2014/main" id="{D16532E9-53EF-7941-92AD-9521FD20786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94473" y="1960573"/>
            <a:ext cx="1370828" cy="1224688"/>
          </a:xfrm>
          <a:prstGeom prst="rect">
            <a:avLst/>
          </a:prstGeom>
        </p:spPr>
      </p:pic>
      <p:sp>
        <p:nvSpPr>
          <p:cNvPr id="3" name="Rectangle 2">
            <a:extLst>
              <a:ext uri="{FF2B5EF4-FFF2-40B4-BE49-F238E27FC236}">
                <a16:creationId xmlns:a16="http://schemas.microsoft.com/office/drawing/2014/main" id="{2D824833-4DA3-0D47-8EBB-CF3E101A7041}"/>
              </a:ext>
            </a:extLst>
          </p:cNvPr>
          <p:cNvSpPr/>
          <p:nvPr/>
        </p:nvSpPr>
        <p:spPr>
          <a:xfrm>
            <a:off x="1402583" y="2128422"/>
            <a:ext cx="1179142" cy="1062135"/>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defTabSz="914396"/>
            <a:r>
              <a:rPr lang="en-US" sz="1636" dirty="0">
                <a:solidFill>
                  <a:prstClr val="white"/>
                </a:solidFill>
                <a:latin typeface="Calibri" panose="020F0502020204030204"/>
              </a:rPr>
              <a:t>Training</a:t>
            </a:r>
          </a:p>
          <a:p>
            <a:pPr algn="ctr" defTabSz="914396"/>
            <a:r>
              <a:rPr lang="en-US" sz="1636" dirty="0">
                <a:solidFill>
                  <a:prstClr val="white"/>
                </a:solidFill>
                <a:latin typeface="Calibri" panose="020F0502020204030204"/>
              </a:rPr>
              <a:t>Data</a:t>
            </a:r>
          </a:p>
        </p:txBody>
      </p:sp>
      <p:sp>
        <p:nvSpPr>
          <p:cNvPr id="36" name="Rectangle 35">
            <a:extLst>
              <a:ext uri="{FF2B5EF4-FFF2-40B4-BE49-F238E27FC236}">
                <a16:creationId xmlns:a16="http://schemas.microsoft.com/office/drawing/2014/main" id="{1759E7B9-B49F-4244-8633-32106D8E5CAD}"/>
              </a:ext>
            </a:extLst>
          </p:cNvPr>
          <p:cNvSpPr/>
          <p:nvPr/>
        </p:nvSpPr>
        <p:spPr>
          <a:xfrm>
            <a:off x="2798589" y="2117078"/>
            <a:ext cx="1179142" cy="1062135"/>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defTabSz="914396"/>
            <a:r>
              <a:rPr lang="en-US" sz="1636" dirty="0">
                <a:solidFill>
                  <a:prstClr val="white"/>
                </a:solidFill>
                <a:latin typeface="Calibri" panose="020F0502020204030204"/>
              </a:rPr>
              <a:t>Machine</a:t>
            </a:r>
          </a:p>
          <a:p>
            <a:pPr algn="ctr" defTabSz="914396"/>
            <a:r>
              <a:rPr lang="en-US" sz="1636" dirty="0">
                <a:solidFill>
                  <a:prstClr val="white"/>
                </a:solidFill>
                <a:latin typeface="Calibri" panose="020F0502020204030204"/>
              </a:rPr>
              <a:t>Learning</a:t>
            </a:r>
          </a:p>
          <a:p>
            <a:pPr algn="ctr" defTabSz="914396"/>
            <a:r>
              <a:rPr lang="en-US" sz="1636" dirty="0">
                <a:solidFill>
                  <a:prstClr val="white"/>
                </a:solidFill>
                <a:latin typeface="Calibri" panose="020F0502020204030204"/>
              </a:rPr>
              <a:t>Process</a:t>
            </a:r>
          </a:p>
        </p:txBody>
      </p:sp>
      <p:sp>
        <p:nvSpPr>
          <p:cNvPr id="38" name="Rectangle 37">
            <a:extLst>
              <a:ext uri="{FF2B5EF4-FFF2-40B4-BE49-F238E27FC236}">
                <a16:creationId xmlns:a16="http://schemas.microsoft.com/office/drawing/2014/main" id="{AFCDC22E-BD51-F44D-BDAA-85179E6D843E}"/>
              </a:ext>
            </a:extLst>
          </p:cNvPr>
          <p:cNvSpPr/>
          <p:nvPr/>
        </p:nvSpPr>
        <p:spPr>
          <a:xfrm>
            <a:off x="4194594" y="2117078"/>
            <a:ext cx="1179142" cy="1062135"/>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defTabSz="914396"/>
            <a:r>
              <a:rPr lang="en-US" sz="1636" dirty="0">
                <a:solidFill>
                  <a:prstClr val="white"/>
                </a:solidFill>
                <a:latin typeface="Calibri" panose="020F0502020204030204"/>
              </a:rPr>
              <a:t>Learned</a:t>
            </a:r>
          </a:p>
          <a:p>
            <a:pPr algn="ctr" defTabSz="914396"/>
            <a:r>
              <a:rPr lang="en-US" sz="1636" dirty="0">
                <a:solidFill>
                  <a:prstClr val="white"/>
                </a:solidFill>
                <a:latin typeface="Calibri" panose="020F0502020204030204"/>
              </a:rPr>
              <a:t>Function</a:t>
            </a:r>
          </a:p>
        </p:txBody>
      </p:sp>
      <p:cxnSp>
        <p:nvCxnSpPr>
          <p:cNvPr id="39" name="Straight Arrow Connector 38">
            <a:extLst>
              <a:ext uri="{FF2B5EF4-FFF2-40B4-BE49-F238E27FC236}">
                <a16:creationId xmlns:a16="http://schemas.microsoft.com/office/drawing/2014/main" id="{4C09D075-6B76-3C40-88A5-340D6E7204DC}"/>
              </a:ext>
            </a:extLst>
          </p:cNvPr>
          <p:cNvCxnSpPr>
            <a:stCxn id="3" idx="3"/>
            <a:endCxn id="36" idx="1"/>
          </p:cNvCxnSpPr>
          <p:nvPr/>
        </p:nvCxnSpPr>
        <p:spPr>
          <a:xfrm flipV="1">
            <a:off x="2581725" y="2648145"/>
            <a:ext cx="216864" cy="11344"/>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C6938A7-2E6A-B943-9C56-97A1D717FD68}"/>
              </a:ext>
            </a:extLst>
          </p:cNvPr>
          <p:cNvCxnSpPr/>
          <p:nvPr/>
        </p:nvCxnSpPr>
        <p:spPr>
          <a:xfrm>
            <a:off x="3984944" y="2648145"/>
            <a:ext cx="163255"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F6B4EBB-09F4-F046-8D61-E410D7CD971C}"/>
              </a:ext>
            </a:extLst>
          </p:cNvPr>
          <p:cNvCxnSpPr>
            <a:cxnSpLocks/>
          </p:cNvCxnSpPr>
          <p:nvPr/>
        </p:nvCxnSpPr>
        <p:spPr>
          <a:xfrm>
            <a:off x="5373736" y="2654048"/>
            <a:ext cx="1531660"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82AA894-F2A2-3C4D-8C33-814CE20C35CD}"/>
              </a:ext>
            </a:extLst>
          </p:cNvPr>
          <p:cNvSpPr txBox="1"/>
          <p:nvPr/>
        </p:nvSpPr>
        <p:spPr>
          <a:xfrm>
            <a:off x="826891" y="1532884"/>
            <a:ext cx="2744021" cy="470000"/>
          </a:xfrm>
          <a:prstGeom prst="rect">
            <a:avLst/>
          </a:prstGeom>
          <a:noFill/>
        </p:spPr>
        <p:txBody>
          <a:bodyPr wrap="none" rtlCol="0">
            <a:spAutoFit/>
          </a:bodyPr>
          <a:lstStyle/>
          <a:p>
            <a:pPr defTabSz="914396"/>
            <a:r>
              <a:rPr lang="en-US" sz="2454" b="1" dirty="0">
                <a:solidFill>
                  <a:prstClr val="black"/>
                </a:solidFill>
                <a:latin typeface="Calibri" panose="020F0502020204030204"/>
              </a:rPr>
              <a:t>Traditional ML Only</a:t>
            </a:r>
          </a:p>
        </p:txBody>
      </p:sp>
      <p:sp>
        <p:nvSpPr>
          <p:cNvPr id="44" name="TextBox 43">
            <a:extLst>
              <a:ext uri="{FF2B5EF4-FFF2-40B4-BE49-F238E27FC236}">
                <a16:creationId xmlns:a16="http://schemas.microsoft.com/office/drawing/2014/main" id="{0CC262AF-75E3-AE46-8B49-E73DEBAFD300}"/>
              </a:ext>
            </a:extLst>
          </p:cNvPr>
          <p:cNvSpPr txBox="1"/>
          <p:nvPr/>
        </p:nvSpPr>
        <p:spPr>
          <a:xfrm>
            <a:off x="8608037" y="1700166"/>
            <a:ext cx="3004874" cy="1949188"/>
          </a:xfrm>
          <a:prstGeom prst="rect">
            <a:avLst/>
          </a:prstGeom>
          <a:noFill/>
        </p:spPr>
        <p:txBody>
          <a:bodyPr wrap="square" rtlCol="0">
            <a:spAutoFit/>
          </a:bodyPr>
          <a:lstStyle/>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Why did you do that?</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Why not something else?</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When do you succeed?</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When do you fail?</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When can I trust you?</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How to I correct and error?</a:t>
            </a:r>
          </a:p>
        </p:txBody>
      </p:sp>
      <p:sp>
        <p:nvSpPr>
          <p:cNvPr id="48" name="TextBox 47">
            <a:extLst>
              <a:ext uri="{FF2B5EF4-FFF2-40B4-BE49-F238E27FC236}">
                <a16:creationId xmlns:a16="http://schemas.microsoft.com/office/drawing/2014/main" id="{82F73D82-6A1C-6F4A-B575-B4327BFE2E4A}"/>
              </a:ext>
            </a:extLst>
          </p:cNvPr>
          <p:cNvSpPr txBox="1"/>
          <p:nvPr/>
        </p:nvSpPr>
        <p:spPr>
          <a:xfrm>
            <a:off x="5505154" y="2113673"/>
            <a:ext cx="1733498" cy="595804"/>
          </a:xfrm>
          <a:prstGeom prst="rect">
            <a:avLst/>
          </a:prstGeom>
          <a:noFill/>
        </p:spPr>
        <p:txBody>
          <a:bodyPr wrap="square" rtlCol="0">
            <a:spAutoFit/>
          </a:bodyPr>
          <a:lstStyle/>
          <a:p>
            <a:pPr defTabSz="914396"/>
            <a:r>
              <a:rPr lang="en-US" sz="1636" dirty="0">
                <a:solidFill>
                  <a:prstClr val="black"/>
                </a:solidFill>
                <a:latin typeface="Calibri" panose="020F0502020204030204"/>
              </a:rPr>
              <a:t>Decision or Recommendation</a:t>
            </a:r>
          </a:p>
        </p:txBody>
      </p:sp>
      <p:cxnSp>
        <p:nvCxnSpPr>
          <p:cNvPr id="62" name="Elbow Connector 61">
            <a:extLst>
              <a:ext uri="{FF2B5EF4-FFF2-40B4-BE49-F238E27FC236}">
                <a16:creationId xmlns:a16="http://schemas.microsoft.com/office/drawing/2014/main" id="{EA552C16-A67A-5F4D-9BF7-B0D824AD8D0E}"/>
              </a:ext>
            </a:extLst>
          </p:cNvPr>
          <p:cNvCxnSpPr>
            <a:stCxn id="30" idx="0"/>
            <a:endCxn id="38" idx="0"/>
          </p:cNvCxnSpPr>
          <p:nvPr/>
        </p:nvCxnSpPr>
        <p:spPr>
          <a:xfrm rot="16200000" flipH="1" flipV="1">
            <a:off x="6103773" y="640965"/>
            <a:ext cx="156506" cy="2795721"/>
          </a:xfrm>
          <a:prstGeom prst="bentConnector3">
            <a:avLst>
              <a:gd name="adj1" fmla="val -99590"/>
            </a:avLst>
          </a:prstGeom>
          <a:ln w="38100" cap="rnd">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F0227BDF-4C90-CE40-8534-5C84685FBD73}"/>
              </a:ext>
            </a:extLst>
          </p:cNvPr>
          <p:cNvSpPr txBox="1"/>
          <p:nvPr/>
        </p:nvSpPr>
        <p:spPr>
          <a:xfrm>
            <a:off x="5896667" y="1542781"/>
            <a:ext cx="548163" cy="344069"/>
          </a:xfrm>
          <a:prstGeom prst="rect">
            <a:avLst/>
          </a:prstGeom>
          <a:noFill/>
        </p:spPr>
        <p:txBody>
          <a:bodyPr wrap="none" rtlCol="0">
            <a:spAutoFit/>
          </a:bodyPr>
          <a:lstStyle/>
          <a:p>
            <a:pPr defTabSz="914396"/>
            <a:r>
              <a:rPr lang="en-US" sz="1636" dirty="0">
                <a:solidFill>
                  <a:prstClr val="black"/>
                </a:solidFill>
                <a:latin typeface="Calibri" panose="020F0502020204030204"/>
              </a:rPr>
              <a:t>Task</a:t>
            </a:r>
          </a:p>
        </p:txBody>
      </p:sp>
      <p:grpSp>
        <p:nvGrpSpPr>
          <p:cNvPr id="5" name="Group 4">
            <a:extLst>
              <a:ext uri="{FF2B5EF4-FFF2-40B4-BE49-F238E27FC236}">
                <a16:creationId xmlns:a16="http://schemas.microsoft.com/office/drawing/2014/main" id="{936C71A8-8BFF-1347-A944-9392547A35A9}"/>
              </a:ext>
            </a:extLst>
          </p:cNvPr>
          <p:cNvGrpSpPr/>
          <p:nvPr/>
        </p:nvGrpSpPr>
        <p:grpSpPr>
          <a:xfrm>
            <a:off x="1030541" y="3612556"/>
            <a:ext cx="10568207" cy="2229483"/>
            <a:chOff x="1511460" y="5298416"/>
            <a:chExt cx="15500037" cy="3269908"/>
          </a:xfrm>
        </p:grpSpPr>
        <p:sp>
          <p:nvSpPr>
            <p:cNvPr id="72" name="Rectangle 71">
              <a:extLst>
                <a:ext uri="{FF2B5EF4-FFF2-40B4-BE49-F238E27FC236}">
                  <a16:creationId xmlns:a16="http://schemas.microsoft.com/office/drawing/2014/main" id="{B5252C5B-0741-EA48-8119-335EB204E4BB}"/>
                </a:ext>
              </a:extLst>
            </p:cNvPr>
            <p:cNvSpPr/>
            <p:nvPr/>
          </p:nvSpPr>
          <p:spPr>
            <a:xfrm>
              <a:off x="6084025" y="6264414"/>
              <a:ext cx="1865029" cy="171481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defTabSz="914396"/>
              <a:endParaRPr lang="en-US" sz="1636" dirty="0" err="1">
                <a:solidFill>
                  <a:prstClr val="white"/>
                </a:solidFill>
                <a:latin typeface="Calibri" panose="020F0502020204030204"/>
              </a:endParaRPr>
            </a:p>
          </p:txBody>
        </p:sp>
        <p:grpSp>
          <p:nvGrpSpPr>
            <p:cNvPr id="7" name="Group 242">
              <a:extLst>
                <a:ext uri="{FF2B5EF4-FFF2-40B4-BE49-F238E27FC236}">
                  <a16:creationId xmlns:a16="http://schemas.microsoft.com/office/drawing/2014/main" id="{14C0F6BD-102B-1248-AB1B-401A472A1A70}"/>
                </a:ext>
              </a:extLst>
            </p:cNvPr>
            <p:cNvGrpSpPr/>
            <p:nvPr/>
          </p:nvGrpSpPr>
          <p:grpSpPr>
            <a:xfrm>
              <a:off x="6226201" y="6364148"/>
              <a:ext cx="1656442" cy="1468255"/>
              <a:chOff x="3505200" y="4343400"/>
              <a:chExt cx="1676400" cy="1524000"/>
            </a:xfrm>
          </p:grpSpPr>
          <p:sp>
            <p:nvSpPr>
              <p:cNvPr id="8" name="Oval 7">
                <a:extLst>
                  <a:ext uri="{FF2B5EF4-FFF2-40B4-BE49-F238E27FC236}">
                    <a16:creationId xmlns:a16="http://schemas.microsoft.com/office/drawing/2014/main" id="{01C935BC-C56B-5C41-9976-DB5816B587FA}"/>
                  </a:ext>
                </a:extLst>
              </p:cNvPr>
              <p:cNvSpPr/>
              <p:nvPr/>
            </p:nvSpPr>
            <p:spPr bwMode="auto">
              <a:xfrm>
                <a:off x="4191000" y="43434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sp>
            <p:nvSpPr>
              <p:cNvPr id="9" name="Oval 8">
                <a:extLst>
                  <a:ext uri="{FF2B5EF4-FFF2-40B4-BE49-F238E27FC236}">
                    <a16:creationId xmlns:a16="http://schemas.microsoft.com/office/drawing/2014/main" id="{756F1AC4-AC76-DB4A-89E8-AEBCD2059F6E}"/>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sp>
            <p:nvSpPr>
              <p:cNvPr id="10" name="Oval 9">
                <a:extLst>
                  <a:ext uri="{FF2B5EF4-FFF2-40B4-BE49-F238E27FC236}">
                    <a16:creationId xmlns:a16="http://schemas.microsoft.com/office/drawing/2014/main" id="{2D1AF310-DE10-D247-83B1-A231083449FD}"/>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sp>
            <p:nvSpPr>
              <p:cNvPr id="11" name="Oval 10">
                <a:extLst>
                  <a:ext uri="{FF2B5EF4-FFF2-40B4-BE49-F238E27FC236}">
                    <a16:creationId xmlns:a16="http://schemas.microsoft.com/office/drawing/2014/main" id="{025B2D06-56C2-2348-A00A-91BCDC002C02}"/>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sp>
            <p:nvSpPr>
              <p:cNvPr id="12" name="Oval 11">
                <a:extLst>
                  <a:ext uri="{FF2B5EF4-FFF2-40B4-BE49-F238E27FC236}">
                    <a16:creationId xmlns:a16="http://schemas.microsoft.com/office/drawing/2014/main" id="{8D50C590-B3FD-0D48-A021-AD5E34FB7E56}"/>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sp>
            <p:nvSpPr>
              <p:cNvPr id="13" name="Oval 12">
                <a:extLst>
                  <a:ext uri="{FF2B5EF4-FFF2-40B4-BE49-F238E27FC236}">
                    <a16:creationId xmlns:a16="http://schemas.microsoft.com/office/drawing/2014/main" id="{9AA04DD9-9006-FE43-8E8B-59DB02522833}"/>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sp>
            <p:nvSpPr>
              <p:cNvPr id="14" name="Oval 13">
                <a:extLst>
                  <a:ext uri="{FF2B5EF4-FFF2-40B4-BE49-F238E27FC236}">
                    <a16:creationId xmlns:a16="http://schemas.microsoft.com/office/drawing/2014/main" id="{44CC4EE4-5A6E-8B4D-99AF-7F4EA2878B4C}"/>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sp>
            <p:nvSpPr>
              <p:cNvPr id="15" name="Oval 14">
                <a:extLst>
                  <a:ext uri="{FF2B5EF4-FFF2-40B4-BE49-F238E27FC236}">
                    <a16:creationId xmlns:a16="http://schemas.microsoft.com/office/drawing/2014/main" id="{3839F0CD-99EF-314E-AF16-0B04DAE9844F}"/>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sp>
            <p:nvSpPr>
              <p:cNvPr id="16" name="Oval 15">
                <a:extLst>
                  <a:ext uri="{FF2B5EF4-FFF2-40B4-BE49-F238E27FC236}">
                    <a16:creationId xmlns:a16="http://schemas.microsoft.com/office/drawing/2014/main" id="{7BB8C89E-087E-084E-A3E6-682C613A2737}"/>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cxnSp>
            <p:nvCxnSpPr>
              <p:cNvPr id="17" name="Straight Arrow Connector 16">
                <a:extLst>
                  <a:ext uri="{FF2B5EF4-FFF2-40B4-BE49-F238E27FC236}">
                    <a16:creationId xmlns:a16="http://schemas.microsoft.com/office/drawing/2014/main" id="{C292F661-751C-6A45-82F9-B86C49C86915}"/>
                  </a:ext>
                </a:extLst>
              </p:cNvPr>
              <p:cNvCxnSpPr>
                <a:stCxn id="15" idx="7"/>
                <a:endCxn id="8" idx="2"/>
              </p:cNvCxnSpPr>
              <p:nvPr/>
            </p:nvCxnSpPr>
            <p:spPr>
              <a:xfrm flipV="1">
                <a:off x="3700322" y="4457700"/>
                <a:ext cx="490678" cy="147777"/>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A828708-7E54-4E42-9344-EA97C377DA3C}"/>
                  </a:ext>
                </a:extLst>
              </p:cNvPr>
              <p:cNvCxnSpPr>
                <a:stCxn id="8" idx="6"/>
                <a:endCxn id="11" idx="2"/>
              </p:cNvCxnSpPr>
              <p:nvPr/>
            </p:nvCxnSpPr>
            <p:spPr>
              <a:xfrm>
                <a:off x="4419599" y="4457700"/>
                <a:ext cx="304801" cy="15240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B972FE-FE4E-C74A-AE24-02B059C768C3}"/>
                  </a:ext>
                </a:extLst>
              </p:cNvPr>
              <p:cNvCxnSpPr>
                <a:stCxn id="11" idx="3"/>
                <a:endCxn id="12"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195EC0-FF2E-7C4E-B70B-4F93FD49847C}"/>
                  </a:ext>
                </a:extLst>
              </p:cNvPr>
              <p:cNvCxnSpPr>
                <a:stCxn id="12" idx="5"/>
                <a:endCxn id="16"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95FADC8-12EF-394F-BCA8-FF2B36D8D92E}"/>
                  </a:ext>
                </a:extLst>
              </p:cNvPr>
              <p:cNvCxnSpPr>
                <a:stCxn id="16" idx="2"/>
                <a:endCxn id="14"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67DA363-285F-B94F-8432-3EB51B6102F0}"/>
                  </a:ext>
                </a:extLst>
              </p:cNvPr>
              <p:cNvCxnSpPr>
                <a:endCxn id="10"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4EC393E-64BD-3449-A03F-7CF0F7257E7C}"/>
                  </a:ext>
                </a:extLst>
              </p:cNvPr>
              <p:cNvCxnSpPr>
                <a:stCxn id="10" idx="1"/>
                <a:endCxn id="9"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C7CD256-D256-9C41-9E52-A6F8C9D83597}"/>
                  </a:ext>
                </a:extLst>
              </p:cNvPr>
              <p:cNvCxnSpPr>
                <a:stCxn id="9" idx="3"/>
                <a:endCxn id="13"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AF95BB5-B49B-B14A-97F4-06848D692C06}"/>
                  </a:ext>
                </a:extLst>
              </p:cNvPr>
              <p:cNvCxnSpPr>
                <a:stCxn id="15" idx="4"/>
                <a:endCxn id="13"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B772F93-3C58-6447-9782-153A4760AC5B}"/>
                  </a:ext>
                </a:extLst>
              </p:cNvPr>
              <p:cNvCxnSpPr>
                <a:stCxn id="10" idx="7"/>
                <a:endCxn id="8" idx="4"/>
              </p:cNvCxnSpPr>
              <p:nvPr/>
            </p:nvCxnSpPr>
            <p:spPr>
              <a:xfrm flipH="1" flipV="1">
                <a:off x="4305299" y="4572000"/>
                <a:ext cx="80822" cy="5668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64A4A19-0537-A440-A9A2-776B37386DCA}"/>
                  </a:ext>
                </a:extLst>
              </p:cNvPr>
              <p:cNvCxnSpPr>
                <a:stCxn id="10" idx="3"/>
                <a:endCxn id="13"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2BC9F27C-19FA-3049-9097-017217AB601B}"/>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1636" b="1">
                  <a:solidFill>
                    <a:prstClr val="black"/>
                  </a:solidFill>
                  <a:latin typeface="Arial Narrow" charset="0"/>
                </a:endParaRPr>
              </a:p>
            </p:txBody>
          </p:sp>
          <p:cxnSp>
            <p:nvCxnSpPr>
              <p:cNvPr id="29" name="Straight Arrow Connector 28">
                <a:extLst>
                  <a:ext uri="{FF2B5EF4-FFF2-40B4-BE49-F238E27FC236}">
                    <a16:creationId xmlns:a16="http://schemas.microsoft.com/office/drawing/2014/main" id="{DED3D4A2-DAB5-1045-9D08-1EDD27189F59}"/>
                  </a:ext>
                </a:extLst>
              </p:cNvPr>
              <p:cNvCxnSpPr>
                <a:stCxn id="28" idx="7"/>
                <a:endCxn id="10"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35" name="Picture 34">
              <a:extLst>
                <a:ext uri="{FF2B5EF4-FFF2-40B4-BE49-F238E27FC236}">
                  <a16:creationId xmlns:a16="http://schemas.microsoft.com/office/drawing/2014/main" id="{BA974D93-459E-BA4B-888F-0734B847300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58481" y="6437560"/>
              <a:ext cx="1725199" cy="1541668"/>
            </a:xfrm>
            <a:prstGeom prst="rect">
              <a:avLst/>
            </a:prstGeom>
          </p:spPr>
        </p:pic>
        <p:sp>
          <p:nvSpPr>
            <p:cNvPr id="34" name="Rectangle 33">
              <a:extLst>
                <a:ext uri="{FF2B5EF4-FFF2-40B4-BE49-F238E27FC236}">
                  <a16:creationId xmlns:a16="http://schemas.microsoft.com/office/drawing/2014/main" id="{6ECDECC2-D578-7243-BD34-1948FDB9D6FC}"/>
                </a:ext>
              </a:extLst>
            </p:cNvPr>
            <p:cNvSpPr/>
            <p:nvPr/>
          </p:nvSpPr>
          <p:spPr>
            <a:xfrm>
              <a:off x="2017792" y="6294942"/>
              <a:ext cx="1729408" cy="1684285"/>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defTabSz="914396"/>
              <a:r>
                <a:rPr lang="en-US" sz="1636" dirty="0">
                  <a:solidFill>
                    <a:prstClr val="white"/>
                  </a:solidFill>
                  <a:latin typeface="Calibri" panose="020F0502020204030204"/>
                </a:rPr>
                <a:t>Training</a:t>
              </a:r>
            </a:p>
            <a:p>
              <a:pPr algn="ctr" defTabSz="914396"/>
              <a:r>
                <a:rPr lang="en-US" sz="1636" dirty="0">
                  <a:solidFill>
                    <a:prstClr val="white"/>
                  </a:solidFill>
                  <a:latin typeface="Calibri" panose="020F0502020204030204"/>
                </a:rPr>
                <a:t>Data</a:t>
              </a:r>
            </a:p>
          </p:txBody>
        </p:sp>
        <p:sp>
          <p:nvSpPr>
            <p:cNvPr id="37" name="Rectangle 36">
              <a:extLst>
                <a:ext uri="{FF2B5EF4-FFF2-40B4-BE49-F238E27FC236}">
                  <a16:creationId xmlns:a16="http://schemas.microsoft.com/office/drawing/2014/main" id="{DB3FAE32-6ECE-5944-976D-5C083AF55143}"/>
                </a:ext>
              </a:extLst>
            </p:cNvPr>
            <p:cNvSpPr/>
            <p:nvPr/>
          </p:nvSpPr>
          <p:spPr>
            <a:xfrm>
              <a:off x="4048427" y="6264414"/>
              <a:ext cx="1729408" cy="1714813"/>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defTabSz="914396"/>
              <a:r>
                <a:rPr lang="en-US" sz="1636" dirty="0">
                  <a:solidFill>
                    <a:prstClr val="white"/>
                  </a:solidFill>
                  <a:latin typeface="Calibri" panose="020F0502020204030204"/>
                </a:rPr>
                <a:t>New</a:t>
              </a:r>
            </a:p>
            <a:p>
              <a:pPr algn="ctr" defTabSz="914396"/>
              <a:r>
                <a:rPr lang="en-US" sz="1636" dirty="0">
                  <a:solidFill>
                    <a:prstClr val="white"/>
                  </a:solidFill>
                  <a:latin typeface="Calibri" panose="020F0502020204030204"/>
                </a:rPr>
                <a:t>Machine</a:t>
              </a:r>
            </a:p>
            <a:p>
              <a:pPr algn="ctr" defTabSz="914396"/>
              <a:r>
                <a:rPr lang="en-US" sz="1636" dirty="0">
                  <a:solidFill>
                    <a:prstClr val="white"/>
                  </a:solidFill>
                  <a:latin typeface="Calibri" panose="020F0502020204030204"/>
                </a:rPr>
                <a:t>Learning</a:t>
              </a:r>
            </a:p>
            <a:p>
              <a:pPr algn="ctr" defTabSz="914396"/>
              <a:r>
                <a:rPr lang="en-US" sz="1636" dirty="0">
                  <a:solidFill>
                    <a:prstClr val="white"/>
                  </a:solidFill>
                  <a:latin typeface="Calibri" panose="020F0502020204030204"/>
                </a:rPr>
                <a:t>Process</a:t>
              </a:r>
            </a:p>
          </p:txBody>
        </p:sp>
        <p:sp>
          <p:nvSpPr>
            <p:cNvPr id="43" name="TextBox 42">
              <a:extLst>
                <a:ext uri="{FF2B5EF4-FFF2-40B4-BE49-F238E27FC236}">
                  <a16:creationId xmlns:a16="http://schemas.microsoft.com/office/drawing/2014/main" id="{E3C738CE-6434-E643-8A0A-42FC0BB12C23}"/>
                </a:ext>
              </a:extLst>
            </p:cNvPr>
            <p:cNvSpPr txBox="1"/>
            <p:nvPr/>
          </p:nvSpPr>
          <p:spPr>
            <a:xfrm>
              <a:off x="1511460" y="5298416"/>
              <a:ext cx="3289619" cy="750933"/>
            </a:xfrm>
            <a:prstGeom prst="rect">
              <a:avLst/>
            </a:prstGeom>
            <a:noFill/>
          </p:spPr>
          <p:txBody>
            <a:bodyPr wrap="none" rtlCol="0">
              <a:spAutoFit/>
            </a:bodyPr>
            <a:lstStyle/>
            <a:p>
              <a:pPr defTabSz="914396"/>
              <a:r>
                <a:rPr lang="en-US" sz="2727" b="1" dirty="0">
                  <a:solidFill>
                    <a:prstClr val="black"/>
                  </a:solidFill>
                  <a:latin typeface="Calibri" panose="020F0502020204030204"/>
                </a:rPr>
                <a:t>Explainable AI</a:t>
              </a:r>
            </a:p>
          </p:txBody>
        </p:sp>
        <p:sp>
          <p:nvSpPr>
            <p:cNvPr id="45" name="TextBox 44">
              <a:extLst>
                <a:ext uri="{FF2B5EF4-FFF2-40B4-BE49-F238E27FC236}">
                  <a16:creationId xmlns:a16="http://schemas.microsoft.com/office/drawing/2014/main" id="{DDF43FB5-F836-764B-9E36-B944EC105858}"/>
                </a:ext>
              </a:extLst>
            </p:cNvPr>
            <p:cNvSpPr txBox="1"/>
            <p:nvPr/>
          </p:nvSpPr>
          <p:spPr>
            <a:xfrm>
              <a:off x="12604348" y="5709515"/>
              <a:ext cx="4407149" cy="2858809"/>
            </a:xfrm>
            <a:prstGeom prst="rect">
              <a:avLst/>
            </a:prstGeom>
            <a:noFill/>
          </p:spPr>
          <p:txBody>
            <a:bodyPr wrap="square" rtlCol="0">
              <a:spAutoFit/>
            </a:bodyPr>
            <a:lstStyle/>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I understand why</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I understand why not</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I know when you succeed</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I know when you fail</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I know when to trust you</a:t>
              </a:r>
            </a:p>
            <a:p>
              <a:pPr marL="194823" indent="-194823" defTabSz="914396">
                <a:lnSpc>
                  <a:spcPct val="150000"/>
                </a:lnSpc>
                <a:buFont typeface="Arial" panose="020B0604020202020204" pitchFamily="34" charset="0"/>
                <a:buChar char="•"/>
              </a:pPr>
              <a:r>
                <a:rPr lang="en-US" sz="1364" b="1" dirty="0">
                  <a:solidFill>
                    <a:prstClr val="black"/>
                  </a:solidFill>
                  <a:latin typeface="Calibri" panose="020F0502020204030204"/>
                </a:rPr>
                <a:t>I know why you erred</a:t>
              </a:r>
            </a:p>
          </p:txBody>
        </p:sp>
        <p:cxnSp>
          <p:nvCxnSpPr>
            <p:cNvPr id="46" name="Straight Arrow Connector 45">
              <a:extLst>
                <a:ext uri="{FF2B5EF4-FFF2-40B4-BE49-F238E27FC236}">
                  <a16:creationId xmlns:a16="http://schemas.microsoft.com/office/drawing/2014/main" id="{F6797CC9-E2D0-2649-B029-3C6F0F45BD79}"/>
                </a:ext>
              </a:extLst>
            </p:cNvPr>
            <p:cNvCxnSpPr/>
            <p:nvPr/>
          </p:nvCxnSpPr>
          <p:spPr>
            <a:xfrm>
              <a:off x="3792447" y="7041981"/>
              <a:ext cx="239441"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A0A2039-9345-364B-952A-60144660F3C7}"/>
                </a:ext>
              </a:extLst>
            </p:cNvPr>
            <p:cNvCxnSpPr>
              <a:cxnSpLocks/>
              <a:stCxn id="37" idx="3"/>
              <a:endCxn id="72" idx="1"/>
            </p:cNvCxnSpPr>
            <p:nvPr/>
          </p:nvCxnSpPr>
          <p:spPr>
            <a:xfrm>
              <a:off x="5777836" y="7121819"/>
              <a:ext cx="306189"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88850C8-0478-D449-9DD9-7081E7E6A347}"/>
                </a:ext>
              </a:extLst>
            </p:cNvPr>
            <p:cNvSpPr/>
            <p:nvPr/>
          </p:nvSpPr>
          <p:spPr>
            <a:xfrm>
              <a:off x="8247364" y="6181854"/>
              <a:ext cx="1965099" cy="1797372"/>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defTabSz="914396"/>
              <a:r>
                <a:rPr lang="en-US" sz="1636" dirty="0">
                  <a:solidFill>
                    <a:prstClr val="white"/>
                  </a:solidFill>
                  <a:latin typeface="Calibri" panose="020F0502020204030204"/>
                </a:rPr>
                <a:t>Explanation</a:t>
              </a:r>
            </a:p>
            <a:p>
              <a:pPr algn="ctr" defTabSz="914396"/>
              <a:r>
                <a:rPr lang="en-US" sz="1636" dirty="0">
                  <a:solidFill>
                    <a:prstClr val="white"/>
                  </a:solidFill>
                  <a:latin typeface="Calibri" panose="020F0502020204030204"/>
                </a:rPr>
                <a:t>Interface</a:t>
              </a:r>
            </a:p>
          </p:txBody>
        </p:sp>
        <p:cxnSp>
          <p:nvCxnSpPr>
            <p:cNvPr id="51" name="Straight Arrow Connector 50">
              <a:extLst>
                <a:ext uri="{FF2B5EF4-FFF2-40B4-BE49-F238E27FC236}">
                  <a16:creationId xmlns:a16="http://schemas.microsoft.com/office/drawing/2014/main" id="{A7338AFE-C5C6-9149-B50D-3A0D95B6EBA0}"/>
                </a:ext>
              </a:extLst>
            </p:cNvPr>
            <p:cNvCxnSpPr>
              <a:cxnSpLocks/>
              <a:stCxn id="72" idx="3"/>
              <a:endCxn id="50" idx="1"/>
            </p:cNvCxnSpPr>
            <p:nvPr/>
          </p:nvCxnSpPr>
          <p:spPr>
            <a:xfrm flipV="1">
              <a:off x="7949052" y="7080541"/>
              <a:ext cx="298311" cy="41279"/>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BC7C8F4-E612-CD4A-94ED-D17B81C366E8}"/>
                </a:ext>
              </a:extLst>
            </p:cNvPr>
            <p:cNvSpPr txBox="1"/>
            <p:nvPr/>
          </p:nvSpPr>
          <p:spPr>
            <a:xfrm>
              <a:off x="5693994" y="8124769"/>
              <a:ext cx="2012988" cy="412378"/>
            </a:xfrm>
            <a:prstGeom prst="rect">
              <a:avLst/>
            </a:prstGeom>
            <a:noFill/>
          </p:spPr>
          <p:txBody>
            <a:bodyPr wrap="none" rtlCol="0">
              <a:spAutoFit/>
            </a:bodyPr>
            <a:lstStyle/>
            <a:p>
              <a:pPr defTabSz="914396"/>
              <a:r>
                <a:rPr lang="en-US" sz="1227" dirty="0">
                  <a:solidFill>
                    <a:prstClr val="black"/>
                  </a:solidFill>
                  <a:latin typeface="Calibri" panose="020F0502020204030204"/>
                </a:rPr>
                <a:t>Explainable Model</a:t>
              </a:r>
            </a:p>
          </p:txBody>
        </p:sp>
        <p:cxnSp>
          <p:nvCxnSpPr>
            <p:cNvPr id="54" name="Straight Arrow Connector 53">
              <a:extLst>
                <a:ext uri="{FF2B5EF4-FFF2-40B4-BE49-F238E27FC236}">
                  <a16:creationId xmlns:a16="http://schemas.microsoft.com/office/drawing/2014/main" id="{6DD7B660-70C3-234E-AD91-E485E257E6E6}"/>
                </a:ext>
              </a:extLst>
            </p:cNvPr>
            <p:cNvCxnSpPr>
              <a:cxnSpLocks/>
            </p:cNvCxnSpPr>
            <p:nvPr/>
          </p:nvCxnSpPr>
          <p:spPr>
            <a:xfrm>
              <a:off x="10212464" y="6919195"/>
              <a:ext cx="404227"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60285D8-CF47-9F4C-86A5-2A3C74143F0C}"/>
                </a:ext>
              </a:extLst>
            </p:cNvPr>
            <p:cNvCxnSpPr>
              <a:cxnSpLocks/>
            </p:cNvCxnSpPr>
            <p:nvPr/>
          </p:nvCxnSpPr>
          <p:spPr>
            <a:xfrm flipH="1">
              <a:off x="10212464" y="7318513"/>
              <a:ext cx="404227"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02D6CBB1-05D0-4245-8362-BFDA6A0A92AF}"/>
                </a:ext>
              </a:extLst>
            </p:cNvPr>
            <p:cNvCxnSpPr>
              <a:cxnSpLocks/>
            </p:cNvCxnSpPr>
            <p:nvPr/>
          </p:nvCxnSpPr>
          <p:spPr>
            <a:xfrm rot="16200000" flipH="1" flipV="1">
              <a:off x="9004852" y="4092108"/>
              <a:ext cx="229542" cy="4100391"/>
            </a:xfrm>
            <a:prstGeom prst="bentConnector3">
              <a:avLst>
                <a:gd name="adj1" fmla="val -99590"/>
              </a:avLst>
            </a:prstGeom>
            <a:ln w="38100" cap="rnd">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BFC5567-5CB7-F44C-8306-9C64CEF1808D}"/>
                </a:ext>
              </a:extLst>
            </p:cNvPr>
            <p:cNvSpPr txBox="1"/>
            <p:nvPr/>
          </p:nvSpPr>
          <p:spPr>
            <a:xfrm>
              <a:off x="8814163" y="5339552"/>
              <a:ext cx="803972" cy="504634"/>
            </a:xfrm>
            <a:prstGeom prst="rect">
              <a:avLst/>
            </a:prstGeom>
            <a:noFill/>
          </p:spPr>
          <p:txBody>
            <a:bodyPr wrap="none" rtlCol="0">
              <a:spAutoFit/>
            </a:bodyPr>
            <a:lstStyle/>
            <a:p>
              <a:pPr defTabSz="914396"/>
              <a:r>
                <a:rPr lang="en-US" sz="1636" dirty="0">
                  <a:solidFill>
                    <a:prstClr val="black"/>
                  </a:solidFill>
                  <a:latin typeface="Calibri" panose="020F0502020204030204"/>
                </a:rPr>
                <a:t>Task</a:t>
              </a:r>
            </a:p>
          </p:txBody>
        </p:sp>
      </p:grpSp>
    </p:spTree>
    <p:extLst>
      <p:ext uri="{BB962C8B-B14F-4D97-AF65-F5344CB8AC3E}">
        <p14:creationId xmlns:p14="http://schemas.microsoft.com/office/powerpoint/2010/main" val="65587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t>Hello, my name is </a:t>
            </a:r>
            <a:endParaRPr lang="en-US" b="1" u="sng" dirty="0"/>
          </a:p>
        </p:txBody>
      </p:sp>
      <p:sp>
        <p:nvSpPr>
          <p:cNvPr id="6" name="Content Placeholder 5">
            <a:extLst>
              <a:ext uri="{FF2B5EF4-FFF2-40B4-BE49-F238E27FC236}">
                <a16:creationId xmlns:a16="http://schemas.microsoft.com/office/drawing/2014/main" id="{45B39E88-4D3B-844D-8007-DE0C38F8EA73}"/>
              </a:ext>
            </a:extLst>
          </p:cNvPr>
          <p:cNvSpPr>
            <a:spLocks noGrp="1"/>
          </p:cNvSpPr>
          <p:nvPr>
            <p:ph sz="half" idx="1"/>
          </p:nvPr>
        </p:nvSpPr>
        <p:spPr>
          <a:xfrm>
            <a:off x="5122626" y="2261189"/>
            <a:ext cx="5181600" cy="1041583"/>
          </a:xfrm>
        </p:spPr>
        <p:txBody>
          <a:bodyPr>
            <a:normAutofit/>
          </a:bodyPr>
          <a:lstStyle/>
          <a:p>
            <a:pPr marL="0" indent="0">
              <a:buNone/>
            </a:pPr>
            <a:r>
              <a:rPr lang="en-US" sz="2000" dirty="0"/>
              <a:t>Distinguished Engineer</a:t>
            </a:r>
          </a:p>
          <a:p>
            <a:pPr marL="0" indent="0">
              <a:buNone/>
            </a:pPr>
            <a:r>
              <a:rPr lang="en-US" sz="2000" dirty="0"/>
              <a:t>Optum Advanced Technology Collaborative</a:t>
            </a:r>
          </a:p>
        </p:txBody>
      </p:sp>
      <p:sp>
        <p:nvSpPr>
          <p:cNvPr id="10" name="TextBox 9">
            <a:extLst>
              <a:ext uri="{FF2B5EF4-FFF2-40B4-BE49-F238E27FC236}">
                <a16:creationId xmlns:a16="http://schemas.microsoft.com/office/drawing/2014/main" id="{14289AFB-E8B5-FA42-B5D9-F750CCBDF184}"/>
              </a:ext>
            </a:extLst>
          </p:cNvPr>
          <p:cNvSpPr txBox="1"/>
          <p:nvPr/>
        </p:nvSpPr>
        <p:spPr>
          <a:xfrm>
            <a:off x="5140267" y="1736410"/>
            <a:ext cx="1995546" cy="461665"/>
          </a:xfrm>
          <a:prstGeom prst="rect">
            <a:avLst/>
          </a:prstGeom>
          <a:noFill/>
        </p:spPr>
        <p:txBody>
          <a:bodyPr wrap="none" rtlCol="0">
            <a:spAutoFit/>
          </a:bodyPr>
          <a:lstStyle/>
          <a:p>
            <a:r>
              <a:rPr lang="en-US" sz="2400" b="1" dirty="0"/>
              <a:t>Dan McCreary</a:t>
            </a:r>
          </a:p>
        </p:txBody>
      </p:sp>
      <p:pic>
        <p:nvPicPr>
          <p:cNvPr id="4" name="Picture 3">
            <a:extLst>
              <a:ext uri="{FF2B5EF4-FFF2-40B4-BE49-F238E27FC236}">
                <a16:creationId xmlns:a16="http://schemas.microsoft.com/office/drawing/2014/main" id="{D2D142F8-C71E-674B-9704-4863AE78CB65}"/>
              </a:ext>
            </a:extLst>
          </p:cNvPr>
          <p:cNvPicPr>
            <a:picLocks noChangeAspect="1"/>
          </p:cNvPicPr>
          <p:nvPr/>
        </p:nvPicPr>
        <p:blipFill>
          <a:blip r:embed="rId3"/>
          <a:stretch>
            <a:fillRect/>
          </a:stretch>
        </p:blipFill>
        <p:spPr>
          <a:xfrm>
            <a:off x="681198" y="1705661"/>
            <a:ext cx="3906673" cy="4225375"/>
          </a:xfrm>
          <a:prstGeom prst="rect">
            <a:avLst/>
          </a:prstGeom>
        </p:spPr>
      </p:pic>
      <p:pic>
        <p:nvPicPr>
          <p:cNvPr id="12" name="Picture 4">
            <a:extLst>
              <a:ext uri="{FF2B5EF4-FFF2-40B4-BE49-F238E27FC236}">
                <a16:creationId xmlns:a16="http://schemas.microsoft.com/office/drawing/2014/main" id="{EFBB95BA-E3BE-CD4D-BCF8-3CAD1497C2E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222339" y="3429000"/>
            <a:ext cx="1871434" cy="2074793"/>
          </a:xfrm>
          <a:prstGeom prst="rect">
            <a:avLst/>
          </a:prstGeom>
          <a:noFill/>
          <a:ln w="9525">
            <a:noFill/>
            <a:miter lim="800000"/>
            <a:headEnd/>
            <a:tailEnd/>
          </a:ln>
        </p:spPr>
      </p:pic>
      <p:sp>
        <p:nvSpPr>
          <p:cNvPr id="7" name="TextBox 6">
            <a:extLst>
              <a:ext uri="{FF2B5EF4-FFF2-40B4-BE49-F238E27FC236}">
                <a16:creationId xmlns:a16="http://schemas.microsoft.com/office/drawing/2014/main" id="{F56C4E99-8A50-AD4D-B564-E6EAF59F979F}"/>
              </a:ext>
            </a:extLst>
          </p:cNvPr>
          <p:cNvSpPr txBox="1"/>
          <p:nvPr/>
        </p:nvSpPr>
        <p:spPr>
          <a:xfrm>
            <a:off x="7315200" y="3555229"/>
            <a:ext cx="402573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Coauthor: Making Sense of NoSQL</a:t>
            </a:r>
          </a:p>
          <a:p>
            <a:pPr marL="285750" indent="-285750">
              <a:buFont typeface="Arial" panose="020B0604020202020204" pitchFamily="34" charset="0"/>
              <a:buChar char="•"/>
            </a:pPr>
            <a:r>
              <a:rPr lang="en-US" dirty="0"/>
              <a:t>Solution architecture</a:t>
            </a:r>
          </a:p>
          <a:p>
            <a:pPr marL="285750" indent="-285750">
              <a:buFont typeface="Arial" panose="020B0604020202020204" pitchFamily="34" charset="0"/>
              <a:buChar char="•"/>
            </a:pPr>
            <a:r>
              <a:rPr lang="en-US" dirty="0"/>
              <a:t>Data strategy</a:t>
            </a:r>
          </a:p>
          <a:p>
            <a:pPr marL="285750" indent="-285750">
              <a:buFont typeface="Arial" panose="020B0604020202020204" pitchFamily="34" charset="0"/>
              <a:buChar char="•"/>
            </a:pPr>
            <a:r>
              <a:rPr lang="en-US" dirty="0"/>
              <a:t>AI Racing League</a:t>
            </a:r>
          </a:p>
          <a:p>
            <a:pPr marL="285750" indent="-285750">
              <a:buFont typeface="Arial" panose="020B0604020202020204" pitchFamily="34" charset="0"/>
              <a:buChar char="•"/>
            </a:pPr>
            <a:r>
              <a:rPr lang="en-US" dirty="0"/>
              <a:t>Worked at Bell Labs as a chip designer</a:t>
            </a:r>
          </a:p>
          <a:p>
            <a:pPr marL="285750" indent="-285750">
              <a:buFont typeface="Arial" panose="020B0604020202020204" pitchFamily="34" charset="0"/>
              <a:buChar char="•"/>
            </a:pPr>
            <a:r>
              <a:rPr lang="en-US" dirty="0"/>
              <a:t>Worked with Steve Jobs at NeXT</a:t>
            </a:r>
          </a:p>
          <a:p>
            <a:pPr marL="285750" indent="-285750">
              <a:buFont typeface="Arial" panose="020B0604020202020204" pitchFamily="34" charset="0"/>
              <a:buChar char="•"/>
            </a:pPr>
            <a:r>
              <a:rPr lang="en-US" dirty="0"/>
              <a:t>Research topic: using FPGA to speed  graph queries</a:t>
            </a:r>
          </a:p>
        </p:txBody>
      </p:sp>
      <p:cxnSp>
        <p:nvCxnSpPr>
          <p:cNvPr id="15" name="Straight Connector 14">
            <a:extLst>
              <a:ext uri="{FF2B5EF4-FFF2-40B4-BE49-F238E27FC236}">
                <a16:creationId xmlns:a16="http://schemas.microsoft.com/office/drawing/2014/main" id="{859BCF29-B0A4-FE42-B921-E01C3D095A3A}"/>
              </a:ext>
            </a:extLst>
          </p:cNvPr>
          <p:cNvCxnSpPr>
            <a:cxnSpLocks/>
          </p:cNvCxnSpPr>
          <p:nvPr/>
        </p:nvCxnSpPr>
        <p:spPr>
          <a:xfrm flipV="1">
            <a:off x="5377774" y="963040"/>
            <a:ext cx="2335652" cy="17541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F786EC3B-1C06-FC41-9600-5BFE82F269C5}"/>
              </a:ext>
            </a:extLst>
          </p:cNvPr>
          <p:cNvSpPr txBox="1"/>
          <p:nvPr/>
        </p:nvSpPr>
        <p:spPr>
          <a:xfrm rot="21250465">
            <a:off x="5656082" y="126064"/>
            <a:ext cx="1444293" cy="1166164"/>
          </a:xfrm>
          <a:prstGeom prst="rect">
            <a:avLst/>
          </a:prstGeom>
          <a:noFill/>
          <a:ln>
            <a:noFill/>
          </a:ln>
        </p:spPr>
        <p:txBody>
          <a:bodyPr vert="horz" wrap="none" lIns="0" tIns="0" rIns="0" bIns="0" rtlCol="0" anchor="ctr" anchorCtr="0">
            <a:noAutofit/>
          </a:bodyPr>
          <a:lstStyle/>
          <a:p>
            <a:r>
              <a:rPr lang="en-US" sz="6503" b="1" dirty="0">
                <a:latin typeface="Apple Chancery" charset="0"/>
                <a:ea typeface="Apple Chancery" charset="0"/>
                <a:cs typeface="Apple Chancery" charset="0"/>
              </a:rPr>
              <a:t>Dan</a:t>
            </a:r>
          </a:p>
        </p:txBody>
      </p:sp>
    </p:spTree>
    <p:extLst>
      <p:ext uri="{BB962C8B-B14F-4D97-AF65-F5344CB8AC3E}">
        <p14:creationId xmlns:p14="http://schemas.microsoft.com/office/powerpoint/2010/main" val="3719857215"/>
      </p:ext>
    </p:extLst>
  </p:cSld>
  <p:clrMapOvr>
    <a:masterClrMapping/>
  </p:clrMapOvr>
  <mc:AlternateContent xmlns:mc="http://schemas.openxmlformats.org/markup-compatibility/2006" xmlns:p14="http://schemas.microsoft.com/office/powerpoint/2010/main">
    <mc:Choice Requires="p14">
      <p:transition p14:dur="0" advTm="61485"/>
    </mc:Choice>
    <mc:Fallback xmlns="">
      <p:transition xmlns:p14="http://schemas.microsoft.com/office/powerpoint/2010/main" advTm="6148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16789" y="112505"/>
            <a:ext cx="11288111" cy="938158"/>
          </a:xfrm>
        </p:spPr>
        <p:txBody>
          <a:bodyPr/>
          <a:lstStyle/>
          <a:p>
            <a:r>
              <a:rPr lang="en-US" dirty="0"/>
              <a:t>What is the Value of Connected Data?</a:t>
            </a:r>
          </a:p>
        </p:txBody>
      </p:sp>
      <p:sp>
        <p:nvSpPr>
          <p:cNvPr id="5" name="Slide Number Placeholder 4"/>
          <p:cNvSpPr>
            <a:spLocks noGrp="1"/>
          </p:cNvSpPr>
          <p:nvPr>
            <p:ph type="sldNum" sz="quarter" idx="12"/>
          </p:nvPr>
        </p:nvSpPr>
        <p:spPr/>
        <p:txBody>
          <a:bodyPr/>
          <a:lstStyle/>
          <a:p>
            <a:fld id="{3310D8EA-3107-4873-B9AB-DD7D3E79053A}" type="slidenum">
              <a:rPr lang="en-US" smtClean="0"/>
              <a:t>20</a:t>
            </a:fld>
            <a:endParaRPr lang="en-US"/>
          </a:p>
        </p:txBody>
      </p:sp>
      <p:sp>
        <p:nvSpPr>
          <p:cNvPr id="8" name="Content Placeholder 7"/>
          <p:cNvSpPr>
            <a:spLocks noGrp="1"/>
          </p:cNvSpPr>
          <p:nvPr>
            <p:ph idx="4294967295"/>
          </p:nvPr>
        </p:nvSpPr>
        <p:spPr>
          <a:xfrm>
            <a:off x="2622150" y="5643157"/>
            <a:ext cx="6977743" cy="494813"/>
          </a:xfrm>
        </p:spPr>
        <p:txBody>
          <a:bodyPr>
            <a:normAutofit fontScale="77500" lnSpcReduction="20000"/>
          </a:bodyPr>
          <a:lstStyle/>
          <a:p>
            <a:pPr marL="0" indent="0" algn="ctr">
              <a:buNone/>
            </a:pPr>
            <a:r>
              <a:rPr lang="en-US" i="1" dirty="0"/>
              <a:t>What products should we recommend to our customers? </a:t>
            </a:r>
          </a:p>
        </p:txBody>
      </p:sp>
      <p:sp>
        <p:nvSpPr>
          <p:cNvPr id="10" name="Can 9"/>
          <p:cNvSpPr/>
          <p:nvPr/>
        </p:nvSpPr>
        <p:spPr>
          <a:xfrm>
            <a:off x="1506227" y="4342519"/>
            <a:ext cx="1383290" cy="925440"/>
          </a:xfrm>
          <a:prstGeom prst="ca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400" b="1" dirty="0"/>
              <a:t>Customer</a:t>
            </a:r>
          </a:p>
        </p:txBody>
      </p:sp>
      <p:sp>
        <p:nvSpPr>
          <p:cNvPr id="11" name="Can 10"/>
          <p:cNvSpPr/>
          <p:nvPr/>
        </p:nvSpPr>
        <p:spPr>
          <a:xfrm>
            <a:off x="3387714" y="4342519"/>
            <a:ext cx="1383290" cy="925440"/>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400" b="1" dirty="0"/>
              <a:t>Product</a:t>
            </a:r>
          </a:p>
        </p:txBody>
      </p:sp>
      <p:sp>
        <p:nvSpPr>
          <p:cNvPr id="12" name="Can 11"/>
          <p:cNvSpPr/>
          <p:nvPr/>
        </p:nvSpPr>
        <p:spPr>
          <a:xfrm>
            <a:off x="5269200" y="4342519"/>
            <a:ext cx="1383290" cy="925440"/>
          </a:xfrm>
          <a:prstGeom prst="ca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400" b="1" dirty="0"/>
              <a:t>Purchase</a:t>
            </a:r>
          </a:p>
        </p:txBody>
      </p:sp>
      <p:sp>
        <p:nvSpPr>
          <p:cNvPr id="13" name="Can 12"/>
          <p:cNvSpPr/>
          <p:nvPr/>
        </p:nvSpPr>
        <p:spPr>
          <a:xfrm>
            <a:off x="7150687" y="4342519"/>
            <a:ext cx="1383290" cy="925440"/>
          </a:xfrm>
          <a:prstGeom prst="can">
            <a:avLst/>
          </a:prstGeom>
          <a:solidFill>
            <a:srgbClr val="739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400" b="1" dirty="0"/>
              <a:t>Review</a:t>
            </a:r>
          </a:p>
        </p:txBody>
      </p:sp>
      <p:sp>
        <p:nvSpPr>
          <p:cNvPr id="14" name="Can 13"/>
          <p:cNvSpPr/>
          <p:nvPr/>
        </p:nvSpPr>
        <p:spPr>
          <a:xfrm>
            <a:off x="9032174" y="4330382"/>
            <a:ext cx="1383290" cy="925440"/>
          </a:xfrm>
          <a:prstGeom prst="can">
            <a:avLst/>
          </a:prstGeom>
          <a:solidFill>
            <a:srgbClr val="0054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400" b="1" dirty="0"/>
              <a:t>Survey</a:t>
            </a:r>
          </a:p>
        </p:txBody>
      </p:sp>
      <p:grpSp>
        <p:nvGrpSpPr>
          <p:cNvPr id="625" name="Group 624"/>
          <p:cNvGrpSpPr/>
          <p:nvPr/>
        </p:nvGrpSpPr>
        <p:grpSpPr>
          <a:xfrm>
            <a:off x="1595084" y="1740914"/>
            <a:ext cx="1215736" cy="2335391"/>
            <a:chOff x="1201887" y="2313650"/>
            <a:chExt cx="1783080" cy="3425240"/>
          </a:xfrm>
        </p:grpSpPr>
        <p:grpSp>
          <p:nvGrpSpPr>
            <p:cNvPr id="507" name="Group 506"/>
            <p:cNvGrpSpPr/>
            <p:nvPr/>
          </p:nvGrpSpPr>
          <p:grpSpPr>
            <a:xfrm>
              <a:off x="1201887" y="2313650"/>
              <a:ext cx="1783080" cy="137160"/>
              <a:chOff x="1201887" y="2313650"/>
              <a:chExt cx="1783080" cy="137160"/>
            </a:xfrm>
          </p:grpSpPr>
          <p:sp>
            <p:nvSpPr>
              <p:cNvPr id="15" name="Rectangle 1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05" name="Rectangle 50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06" name="Rectangle 50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08" name="Group 507"/>
            <p:cNvGrpSpPr/>
            <p:nvPr/>
          </p:nvGrpSpPr>
          <p:grpSpPr>
            <a:xfrm>
              <a:off x="1201887" y="2450810"/>
              <a:ext cx="1783080" cy="137160"/>
              <a:chOff x="1201887" y="2313650"/>
              <a:chExt cx="1783080" cy="137160"/>
            </a:xfrm>
          </p:grpSpPr>
          <p:sp>
            <p:nvSpPr>
              <p:cNvPr id="509" name="Rectangle 50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10" name="Rectangle 50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11" name="Rectangle 51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12" name="Group 511"/>
            <p:cNvGrpSpPr/>
            <p:nvPr/>
          </p:nvGrpSpPr>
          <p:grpSpPr>
            <a:xfrm>
              <a:off x="1201887" y="2587970"/>
              <a:ext cx="1783080" cy="137160"/>
              <a:chOff x="1201887" y="2313650"/>
              <a:chExt cx="1783080" cy="137160"/>
            </a:xfrm>
          </p:grpSpPr>
          <p:sp>
            <p:nvSpPr>
              <p:cNvPr id="513" name="Rectangle 51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14" name="Rectangle 51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15" name="Rectangle 51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16" name="Group 515"/>
            <p:cNvGrpSpPr/>
            <p:nvPr/>
          </p:nvGrpSpPr>
          <p:grpSpPr>
            <a:xfrm>
              <a:off x="1201887" y="2725130"/>
              <a:ext cx="1783080" cy="137160"/>
              <a:chOff x="1201887" y="2313650"/>
              <a:chExt cx="1783080" cy="137160"/>
            </a:xfrm>
          </p:grpSpPr>
          <p:sp>
            <p:nvSpPr>
              <p:cNvPr id="517" name="Rectangle 51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18" name="Rectangle 51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19" name="Rectangle 51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20" name="Group 519"/>
            <p:cNvGrpSpPr/>
            <p:nvPr/>
          </p:nvGrpSpPr>
          <p:grpSpPr>
            <a:xfrm>
              <a:off x="1201887" y="2862290"/>
              <a:ext cx="1783080" cy="137160"/>
              <a:chOff x="1201887" y="2313650"/>
              <a:chExt cx="1783080" cy="137160"/>
            </a:xfrm>
          </p:grpSpPr>
          <p:sp>
            <p:nvSpPr>
              <p:cNvPr id="521" name="Rectangle 52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22" name="Rectangle 52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23" name="Rectangle 52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24" name="Group 523"/>
            <p:cNvGrpSpPr/>
            <p:nvPr/>
          </p:nvGrpSpPr>
          <p:grpSpPr>
            <a:xfrm>
              <a:off x="1201887" y="2999450"/>
              <a:ext cx="1783080" cy="137160"/>
              <a:chOff x="1201887" y="2313650"/>
              <a:chExt cx="1783080" cy="137160"/>
            </a:xfrm>
          </p:grpSpPr>
          <p:sp>
            <p:nvSpPr>
              <p:cNvPr id="525" name="Rectangle 52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26" name="Rectangle 52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27" name="Rectangle 52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28" name="Group 527"/>
            <p:cNvGrpSpPr/>
            <p:nvPr/>
          </p:nvGrpSpPr>
          <p:grpSpPr>
            <a:xfrm>
              <a:off x="1201887" y="3136610"/>
              <a:ext cx="1783080" cy="137160"/>
              <a:chOff x="1201887" y="2313650"/>
              <a:chExt cx="1783080" cy="137160"/>
            </a:xfrm>
          </p:grpSpPr>
          <p:sp>
            <p:nvSpPr>
              <p:cNvPr id="529" name="Rectangle 52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30" name="Rectangle 52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31" name="Rectangle 53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32" name="Group 531"/>
            <p:cNvGrpSpPr/>
            <p:nvPr/>
          </p:nvGrpSpPr>
          <p:grpSpPr>
            <a:xfrm>
              <a:off x="1201887" y="3273770"/>
              <a:ext cx="1783080" cy="137160"/>
              <a:chOff x="1201887" y="2313650"/>
              <a:chExt cx="1783080" cy="137160"/>
            </a:xfrm>
          </p:grpSpPr>
          <p:sp>
            <p:nvSpPr>
              <p:cNvPr id="533" name="Rectangle 53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34" name="Rectangle 53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35" name="Rectangle 53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36" name="Group 535"/>
            <p:cNvGrpSpPr/>
            <p:nvPr/>
          </p:nvGrpSpPr>
          <p:grpSpPr>
            <a:xfrm>
              <a:off x="1201887" y="3410930"/>
              <a:ext cx="1783080" cy="137160"/>
              <a:chOff x="1201887" y="2313650"/>
              <a:chExt cx="1783080" cy="137160"/>
            </a:xfrm>
          </p:grpSpPr>
          <p:sp>
            <p:nvSpPr>
              <p:cNvPr id="537" name="Rectangle 53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38" name="Rectangle 53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39" name="Rectangle 53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40" name="Group 539"/>
            <p:cNvGrpSpPr/>
            <p:nvPr/>
          </p:nvGrpSpPr>
          <p:grpSpPr>
            <a:xfrm>
              <a:off x="1201887" y="3548090"/>
              <a:ext cx="1783080" cy="137160"/>
              <a:chOff x="1201887" y="2313650"/>
              <a:chExt cx="1783080" cy="137160"/>
            </a:xfrm>
          </p:grpSpPr>
          <p:sp>
            <p:nvSpPr>
              <p:cNvPr id="541" name="Rectangle 54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42" name="Rectangle 54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43" name="Rectangle 54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44" name="Group 543"/>
            <p:cNvGrpSpPr/>
            <p:nvPr/>
          </p:nvGrpSpPr>
          <p:grpSpPr>
            <a:xfrm>
              <a:off x="1201887" y="3685250"/>
              <a:ext cx="1783080" cy="137160"/>
              <a:chOff x="1201887" y="2313650"/>
              <a:chExt cx="1783080" cy="137160"/>
            </a:xfrm>
          </p:grpSpPr>
          <p:sp>
            <p:nvSpPr>
              <p:cNvPr id="545" name="Rectangle 54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46" name="Rectangle 54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47" name="Rectangle 54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48" name="Group 547"/>
            <p:cNvGrpSpPr/>
            <p:nvPr/>
          </p:nvGrpSpPr>
          <p:grpSpPr>
            <a:xfrm>
              <a:off x="1201887" y="3822410"/>
              <a:ext cx="1783080" cy="137160"/>
              <a:chOff x="1201887" y="2313650"/>
              <a:chExt cx="1783080" cy="137160"/>
            </a:xfrm>
          </p:grpSpPr>
          <p:sp>
            <p:nvSpPr>
              <p:cNvPr id="549" name="Rectangle 54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50" name="Rectangle 54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51" name="Rectangle 55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52" name="Group 551"/>
            <p:cNvGrpSpPr/>
            <p:nvPr/>
          </p:nvGrpSpPr>
          <p:grpSpPr>
            <a:xfrm>
              <a:off x="1201887" y="3959570"/>
              <a:ext cx="1783080" cy="137160"/>
              <a:chOff x="1201887" y="2313650"/>
              <a:chExt cx="1783080" cy="137160"/>
            </a:xfrm>
          </p:grpSpPr>
          <p:sp>
            <p:nvSpPr>
              <p:cNvPr id="553" name="Rectangle 55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54" name="Rectangle 55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55" name="Rectangle 55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56" name="Group 555"/>
            <p:cNvGrpSpPr/>
            <p:nvPr/>
          </p:nvGrpSpPr>
          <p:grpSpPr>
            <a:xfrm>
              <a:off x="1201887" y="4096730"/>
              <a:ext cx="1783080" cy="137160"/>
              <a:chOff x="1201887" y="2313650"/>
              <a:chExt cx="1783080" cy="137160"/>
            </a:xfrm>
          </p:grpSpPr>
          <p:sp>
            <p:nvSpPr>
              <p:cNvPr id="557" name="Rectangle 55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58" name="Rectangle 55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59" name="Rectangle 55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60" name="Group 559"/>
            <p:cNvGrpSpPr/>
            <p:nvPr/>
          </p:nvGrpSpPr>
          <p:grpSpPr>
            <a:xfrm>
              <a:off x="1201887" y="4233890"/>
              <a:ext cx="1783080" cy="137160"/>
              <a:chOff x="1201887" y="2313650"/>
              <a:chExt cx="1783080" cy="137160"/>
            </a:xfrm>
          </p:grpSpPr>
          <p:sp>
            <p:nvSpPr>
              <p:cNvPr id="561" name="Rectangle 56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62" name="Rectangle 56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63" name="Rectangle 56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64" name="Group 563"/>
            <p:cNvGrpSpPr/>
            <p:nvPr/>
          </p:nvGrpSpPr>
          <p:grpSpPr>
            <a:xfrm>
              <a:off x="1201887" y="4371050"/>
              <a:ext cx="1783080" cy="137160"/>
              <a:chOff x="1201887" y="2313650"/>
              <a:chExt cx="1783080" cy="137160"/>
            </a:xfrm>
          </p:grpSpPr>
          <p:sp>
            <p:nvSpPr>
              <p:cNvPr id="565" name="Rectangle 56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66" name="Rectangle 56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67" name="Rectangle 56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68" name="Group 567"/>
            <p:cNvGrpSpPr/>
            <p:nvPr/>
          </p:nvGrpSpPr>
          <p:grpSpPr>
            <a:xfrm>
              <a:off x="1201887" y="4508210"/>
              <a:ext cx="1783080" cy="137160"/>
              <a:chOff x="1201887" y="2313650"/>
              <a:chExt cx="1783080" cy="137160"/>
            </a:xfrm>
          </p:grpSpPr>
          <p:sp>
            <p:nvSpPr>
              <p:cNvPr id="569" name="Rectangle 56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70" name="Rectangle 56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71" name="Rectangle 57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72" name="Group 571"/>
            <p:cNvGrpSpPr/>
            <p:nvPr/>
          </p:nvGrpSpPr>
          <p:grpSpPr>
            <a:xfrm>
              <a:off x="1201887" y="4645370"/>
              <a:ext cx="1783080" cy="137160"/>
              <a:chOff x="1201887" y="2313650"/>
              <a:chExt cx="1783080" cy="137160"/>
            </a:xfrm>
          </p:grpSpPr>
          <p:sp>
            <p:nvSpPr>
              <p:cNvPr id="573" name="Rectangle 57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74" name="Rectangle 57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75" name="Rectangle 57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76" name="Group 575"/>
            <p:cNvGrpSpPr/>
            <p:nvPr/>
          </p:nvGrpSpPr>
          <p:grpSpPr>
            <a:xfrm>
              <a:off x="1201887" y="4779703"/>
              <a:ext cx="1783080" cy="137160"/>
              <a:chOff x="1201887" y="2313650"/>
              <a:chExt cx="1783080" cy="137160"/>
            </a:xfrm>
          </p:grpSpPr>
          <p:sp>
            <p:nvSpPr>
              <p:cNvPr id="577" name="Rectangle 57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78" name="Rectangle 57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79" name="Rectangle 57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80" name="Group 579"/>
            <p:cNvGrpSpPr/>
            <p:nvPr/>
          </p:nvGrpSpPr>
          <p:grpSpPr>
            <a:xfrm>
              <a:off x="1201887" y="4916863"/>
              <a:ext cx="1783080" cy="137160"/>
              <a:chOff x="1201887" y="2313650"/>
              <a:chExt cx="1783080" cy="137160"/>
            </a:xfrm>
          </p:grpSpPr>
          <p:sp>
            <p:nvSpPr>
              <p:cNvPr id="581" name="Rectangle 58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82" name="Rectangle 58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83" name="Rectangle 58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84" name="Group 583"/>
            <p:cNvGrpSpPr/>
            <p:nvPr/>
          </p:nvGrpSpPr>
          <p:grpSpPr>
            <a:xfrm>
              <a:off x="1201887" y="5054023"/>
              <a:ext cx="1783080" cy="137160"/>
              <a:chOff x="1201887" y="2313650"/>
              <a:chExt cx="1783080" cy="137160"/>
            </a:xfrm>
          </p:grpSpPr>
          <p:sp>
            <p:nvSpPr>
              <p:cNvPr id="585" name="Rectangle 58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86" name="Rectangle 58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87" name="Rectangle 58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88" name="Group 587"/>
            <p:cNvGrpSpPr/>
            <p:nvPr/>
          </p:nvGrpSpPr>
          <p:grpSpPr>
            <a:xfrm>
              <a:off x="1201887" y="5191183"/>
              <a:ext cx="1783080" cy="137160"/>
              <a:chOff x="1201887" y="2313650"/>
              <a:chExt cx="1783080" cy="137160"/>
            </a:xfrm>
          </p:grpSpPr>
          <p:sp>
            <p:nvSpPr>
              <p:cNvPr id="589" name="Rectangle 58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90" name="Rectangle 58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91" name="Rectangle 59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592" name="Group 591"/>
            <p:cNvGrpSpPr/>
            <p:nvPr/>
          </p:nvGrpSpPr>
          <p:grpSpPr>
            <a:xfrm>
              <a:off x="1201887" y="5328343"/>
              <a:ext cx="1783080" cy="137160"/>
              <a:chOff x="1201887" y="2313650"/>
              <a:chExt cx="1783080" cy="137160"/>
            </a:xfrm>
          </p:grpSpPr>
          <p:sp>
            <p:nvSpPr>
              <p:cNvPr id="593" name="Rectangle 59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94" name="Rectangle 59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595" name="Rectangle 59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17" name="Group 616"/>
            <p:cNvGrpSpPr/>
            <p:nvPr/>
          </p:nvGrpSpPr>
          <p:grpSpPr>
            <a:xfrm>
              <a:off x="1201887" y="5464570"/>
              <a:ext cx="1783080" cy="137160"/>
              <a:chOff x="1201887" y="2313650"/>
              <a:chExt cx="1783080" cy="137160"/>
            </a:xfrm>
          </p:grpSpPr>
          <p:sp>
            <p:nvSpPr>
              <p:cNvPr id="618" name="Rectangle 61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19" name="Rectangle 61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20" name="Rectangle 61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21" name="Group 620"/>
            <p:cNvGrpSpPr/>
            <p:nvPr/>
          </p:nvGrpSpPr>
          <p:grpSpPr>
            <a:xfrm>
              <a:off x="1201887" y="5601730"/>
              <a:ext cx="1783080" cy="137160"/>
              <a:chOff x="1201887" y="2313650"/>
              <a:chExt cx="1783080" cy="137160"/>
            </a:xfrm>
          </p:grpSpPr>
          <p:sp>
            <p:nvSpPr>
              <p:cNvPr id="622" name="Rectangle 62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23" name="Rectangle 62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24" name="Rectangle 62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grpSp>
        <p:nvGrpSpPr>
          <p:cNvPr id="626" name="Group 625"/>
          <p:cNvGrpSpPr/>
          <p:nvPr/>
        </p:nvGrpSpPr>
        <p:grpSpPr>
          <a:xfrm>
            <a:off x="3475301" y="1755570"/>
            <a:ext cx="1215736" cy="2335391"/>
            <a:chOff x="1201887" y="2313650"/>
            <a:chExt cx="1783080" cy="3425240"/>
          </a:xfrm>
        </p:grpSpPr>
        <p:grpSp>
          <p:nvGrpSpPr>
            <p:cNvPr id="627" name="Group 626"/>
            <p:cNvGrpSpPr/>
            <p:nvPr/>
          </p:nvGrpSpPr>
          <p:grpSpPr>
            <a:xfrm>
              <a:off x="1201887" y="2313650"/>
              <a:ext cx="1783080" cy="137160"/>
              <a:chOff x="1201887" y="2313650"/>
              <a:chExt cx="1783080" cy="137160"/>
            </a:xfrm>
          </p:grpSpPr>
          <p:sp>
            <p:nvSpPr>
              <p:cNvPr id="724" name="Rectangle 72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25" name="Rectangle 72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26" name="Rectangle 72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28" name="Group 627"/>
            <p:cNvGrpSpPr/>
            <p:nvPr/>
          </p:nvGrpSpPr>
          <p:grpSpPr>
            <a:xfrm>
              <a:off x="1201887" y="2450810"/>
              <a:ext cx="1783080" cy="137160"/>
              <a:chOff x="1201887" y="2313650"/>
              <a:chExt cx="1783080" cy="137160"/>
            </a:xfrm>
          </p:grpSpPr>
          <p:sp>
            <p:nvSpPr>
              <p:cNvPr id="721" name="Rectangle 72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22" name="Rectangle 72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23" name="Rectangle 72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29" name="Group 628"/>
            <p:cNvGrpSpPr/>
            <p:nvPr/>
          </p:nvGrpSpPr>
          <p:grpSpPr>
            <a:xfrm>
              <a:off x="1201887" y="2587970"/>
              <a:ext cx="1783080" cy="137160"/>
              <a:chOff x="1201887" y="2313650"/>
              <a:chExt cx="1783080" cy="137160"/>
            </a:xfrm>
          </p:grpSpPr>
          <p:sp>
            <p:nvSpPr>
              <p:cNvPr id="718" name="Rectangle 71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19" name="Rectangle 71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20" name="Rectangle 71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0" name="Group 629"/>
            <p:cNvGrpSpPr/>
            <p:nvPr/>
          </p:nvGrpSpPr>
          <p:grpSpPr>
            <a:xfrm>
              <a:off x="1201887" y="2725130"/>
              <a:ext cx="1783080" cy="137160"/>
              <a:chOff x="1201887" y="2313650"/>
              <a:chExt cx="1783080" cy="137160"/>
            </a:xfrm>
          </p:grpSpPr>
          <p:sp>
            <p:nvSpPr>
              <p:cNvPr id="715" name="Rectangle 71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16" name="Rectangle 71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17" name="Rectangle 71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1" name="Group 630"/>
            <p:cNvGrpSpPr/>
            <p:nvPr/>
          </p:nvGrpSpPr>
          <p:grpSpPr>
            <a:xfrm>
              <a:off x="1201887" y="2862290"/>
              <a:ext cx="1783080" cy="137160"/>
              <a:chOff x="1201887" y="2313650"/>
              <a:chExt cx="1783080" cy="137160"/>
            </a:xfrm>
          </p:grpSpPr>
          <p:sp>
            <p:nvSpPr>
              <p:cNvPr id="712" name="Rectangle 71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13" name="Rectangle 71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14" name="Rectangle 71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2" name="Group 631"/>
            <p:cNvGrpSpPr/>
            <p:nvPr/>
          </p:nvGrpSpPr>
          <p:grpSpPr>
            <a:xfrm>
              <a:off x="1201887" y="2999450"/>
              <a:ext cx="1783080" cy="137160"/>
              <a:chOff x="1201887" y="2313650"/>
              <a:chExt cx="1783080" cy="137160"/>
            </a:xfrm>
          </p:grpSpPr>
          <p:sp>
            <p:nvSpPr>
              <p:cNvPr id="709" name="Rectangle 70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10" name="Rectangle 70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11" name="Rectangle 71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3" name="Group 632"/>
            <p:cNvGrpSpPr/>
            <p:nvPr/>
          </p:nvGrpSpPr>
          <p:grpSpPr>
            <a:xfrm>
              <a:off x="1201887" y="3136610"/>
              <a:ext cx="1783080" cy="137160"/>
              <a:chOff x="1201887" y="2313650"/>
              <a:chExt cx="1783080" cy="137160"/>
            </a:xfrm>
          </p:grpSpPr>
          <p:sp>
            <p:nvSpPr>
              <p:cNvPr id="706" name="Rectangle 70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07" name="Rectangle 70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08" name="Rectangle 70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4" name="Group 633"/>
            <p:cNvGrpSpPr/>
            <p:nvPr/>
          </p:nvGrpSpPr>
          <p:grpSpPr>
            <a:xfrm>
              <a:off x="1201887" y="3273770"/>
              <a:ext cx="1783080" cy="137160"/>
              <a:chOff x="1201887" y="2313650"/>
              <a:chExt cx="1783080" cy="137160"/>
            </a:xfrm>
          </p:grpSpPr>
          <p:sp>
            <p:nvSpPr>
              <p:cNvPr id="703" name="Rectangle 70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04" name="Rectangle 70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05" name="Rectangle 70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5" name="Group 634"/>
            <p:cNvGrpSpPr/>
            <p:nvPr/>
          </p:nvGrpSpPr>
          <p:grpSpPr>
            <a:xfrm>
              <a:off x="1201887" y="3410930"/>
              <a:ext cx="1783080" cy="137160"/>
              <a:chOff x="1201887" y="2313650"/>
              <a:chExt cx="1783080" cy="137160"/>
            </a:xfrm>
          </p:grpSpPr>
          <p:sp>
            <p:nvSpPr>
              <p:cNvPr id="700" name="Rectangle 69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01" name="Rectangle 70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02" name="Rectangle 70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6" name="Group 635"/>
            <p:cNvGrpSpPr/>
            <p:nvPr/>
          </p:nvGrpSpPr>
          <p:grpSpPr>
            <a:xfrm>
              <a:off x="1201887" y="3548090"/>
              <a:ext cx="1783080" cy="137160"/>
              <a:chOff x="1201887" y="2313650"/>
              <a:chExt cx="1783080" cy="137160"/>
            </a:xfrm>
          </p:grpSpPr>
          <p:sp>
            <p:nvSpPr>
              <p:cNvPr id="697" name="Rectangle 69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98" name="Rectangle 69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99" name="Rectangle 69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7" name="Group 636"/>
            <p:cNvGrpSpPr/>
            <p:nvPr/>
          </p:nvGrpSpPr>
          <p:grpSpPr>
            <a:xfrm>
              <a:off x="1201887" y="3685250"/>
              <a:ext cx="1783080" cy="137160"/>
              <a:chOff x="1201887" y="2313650"/>
              <a:chExt cx="1783080" cy="137160"/>
            </a:xfrm>
          </p:grpSpPr>
          <p:sp>
            <p:nvSpPr>
              <p:cNvPr id="694" name="Rectangle 69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95" name="Rectangle 69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96" name="Rectangle 69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8" name="Group 637"/>
            <p:cNvGrpSpPr/>
            <p:nvPr/>
          </p:nvGrpSpPr>
          <p:grpSpPr>
            <a:xfrm>
              <a:off x="1201887" y="3822410"/>
              <a:ext cx="1783080" cy="137160"/>
              <a:chOff x="1201887" y="2313650"/>
              <a:chExt cx="1783080" cy="137160"/>
            </a:xfrm>
          </p:grpSpPr>
          <p:sp>
            <p:nvSpPr>
              <p:cNvPr id="691" name="Rectangle 69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92" name="Rectangle 69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93" name="Rectangle 69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39" name="Group 638"/>
            <p:cNvGrpSpPr/>
            <p:nvPr/>
          </p:nvGrpSpPr>
          <p:grpSpPr>
            <a:xfrm>
              <a:off x="1201887" y="3959570"/>
              <a:ext cx="1783080" cy="137160"/>
              <a:chOff x="1201887" y="2313650"/>
              <a:chExt cx="1783080" cy="137160"/>
            </a:xfrm>
          </p:grpSpPr>
          <p:sp>
            <p:nvSpPr>
              <p:cNvPr id="688" name="Rectangle 68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89" name="Rectangle 68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90" name="Rectangle 68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0" name="Group 639"/>
            <p:cNvGrpSpPr/>
            <p:nvPr/>
          </p:nvGrpSpPr>
          <p:grpSpPr>
            <a:xfrm>
              <a:off x="1201887" y="4096730"/>
              <a:ext cx="1783080" cy="137160"/>
              <a:chOff x="1201887" y="2313650"/>
              <a:chExt cx="1783080" cy="137160"/>
            </a:xfrm>
          </p:grpSpPr>
          <p:sp>
            <p:nvSpPr>
              <p:cNvPr id="685" name="Rectangle 68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86" name="Rectangle 68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87" name="Rectangle 68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1" name="Group 640"/>
            <p:cNvGrpSpPr/>
            <p:nvPr/>
          </p:nvGrpSpPr>
          <p:grpSpPr>
            <a:xfrm>
              <a:off x="1201887" y="4233890"/>
              <a:ext cx="1783080" cy="137160"/>
              <a:chOff x="1201887" y="2313650"/>
              <a:chExt cx="1783080" cy="137160"/>
            </a:xfrm>
          </p:grpSpPr>
          <p:sp>
            <p:nvSpPr>
              <p:cNvPr id="682" name="Rectangle 68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83" name="Rectangle 68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84" name="Rectangle 68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2" name="Group 641"/>
            <p:cNvGrpSpPr/>
            <p:nvPr/>
          </p:nvGrpSpPr>
          <p:grpSpPr>
            <a:xfrm>
              <a:off x="1201887" y="4371050"/>
              <a:ext cx="1783080" cy="137160"/>
              <a:chOff x="1201887" y="2313650"/>
              <a:chExt cx="1783080" cy="137160"/>
            </a:xfrm>
          </p:grpSpPr>
          <p:sp>
            <p:nvSpPr>
              <p:cNvPr id="679" name="Rectangle 67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80" name="Rectangle 67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81" name="Rectangle 68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3" name="Group 642"/>
            <p:cNvGrpSpPr/>
            <p:nvPr/>
          </p:nvGrpSpPr>
          <p:grpSpPr>
            <a:xfrm>
              <a:off x="1201887" y="4508210"/>
              <a:ext cx="1783080" cy="137160"/>
              <a:chOff x="1201887" y="2313650"/>
              <a:chExt cx="1783080" cy="137160"/>
            </a:xfrm>
          </p:grpSpPr>
          <p:sp>
            <p:nvSpPr>
              <p:cNvPr id="676" name="Rectangle 67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77" name="Rectangle 67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78" name="Rectangle 67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4" name="Group 643"/>
            <p:cNvGrpSpPr/>
            <p:nvPr/>
          </p:nvGrpSpPr>
          <p:grpSpPr>
            <a:xfrm>
              <a:off x="1201887" y="4645370"/>
              <a:ext cx="1783080" cy="137160"/>
              <a:chOff x="1201887" y="2313650"/>
              <a:chExt cx="1783080" cy="137160"/>
            </a:xfrm>
          </p:grpSpPr>
          <p:sp>
            <p:nvSpPr>
              <p:cNvPr id="673" name="Rectangle 67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74" name="Rectangle 67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75" name="Rectangle 67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5" name="Group 644"/>
            <p:cNvGrpSpPr/>
            <p:nvPr/>
          </p:nvGrpSpPr>
          <p:grpSpPr>
            <a:xfrm>
              <a:off x="1201887" y="4779703"/>
              <a:ext cx="1783080" cy="137160"/>
              <a:chOff x="1201887" y="2313650"/>
              <a:chExt cx="1783080" cy="137160"/>
            </a:xfrm>
          </p:grpSpPr>
          <p:sp>
            <p:nvSpPr>
              <p:cNvPr id="670" name="Rectangle 66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71" name="Rectangle 67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72" name="Rectangle 67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6" name="Group 645"/>
            <p:cNvGrpSpPr/>
            <p:nvPr/>
          </p:nvGrpSpPr>
          <p:grpSpPr>
            <a:xfrm>
              <a:off x="1201887" y="4916863"/>
              <a:ext cx="1783080" cy="137160"/>
              <a:chOff x="1201887" y="2313650"/>
              <a:chExt cx="1783080" cy="137160"/>
            </a:xfrm>
          </p:grpSpPr>
          <p:sp>
            <p:nvSpPr>
              <p:cNvPr id="667" name="Rectangle 66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68" name="Rectangle 66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69" name="Rectangle 66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7" name="Group 646"/>
            <p:cNvGrpSpPr/>
            <p:nvPr/>
          </p:nvGrpSpPr>
          <p:grpSpPr>
            <a:xfrm>
              <a:off x="1201887" y="5054023"/>
              <a:ext cx="1783080" cy="137160"/>
              <a:chOff x="1201887" y="2313650"/>
              <a:chExt cx="1783080" cy="137160"/>
            </a:xfrm>
          </p:grpSpPr>
          <p:sp>
            <p:nvSpPr>
              <p:cNvPr id="664" name="Rectangle 66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65" name="Rectangle 66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66" name="Rectangle 66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8" name="Group 647"/>
            <p:cNvGrpSpPr/>
            <p:nvPr/>
          </p:nvGrpSpPr>
          <p:grpSpPr>
            <a:xfrm>
              <a:off x="1201887" y="5191183"/>
              <a:ext cx="1783080" cy="137160"/>
              <a:chOff x="1201887" y="2313650"/>
              <a:chExt cx="1783080" cy="137160"/>
            </a:xfrm>
          </p:grpSpPr>
          <p:sp>
            <p:nvSpPr>
              <p:cNvPr id="661" name="Rectangle 66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62" name="Rectangle 66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63" name="Rectangle 66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49" name="Group 648"/>
            <p:cNvGrpSpPr/>
            <p:nvPr/>
          </p:nvGrpSpPr>
          <p:grpSpPr>
            <a:xfrm>
              <a:off x="1201887" y="5328343"/>
              <a:ext cx="1783080" cy="137160"/>
              <a:chOff x="1201887" y="2313650"/>
              <a:chExt cx="1783080" cy="137160"/>
            </a:xfrm>
          </p:grpSpPr>
          <p:sp>
            <p:nvSpPr>
              <p:cNvPr id="658" name="Rectangle 65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59" name="Rectangle 65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60" name="Rectangle 65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50" name="Group 649"/>
            <p:cNvGrpSpPr/>
            <p:nvPr/>
          </p:nvGrpSpPr>
          <p:grpSpPr>
            <a:xfrm>
              <a:off x="1201887" y="5464570"/>
              <a:ext cx="1783080" cy="137160"/>
              <a:chOff x="1201887" y="2313650"/>
              <a:chExt cx="1783080" cy="137160"/>
            </a:xfrm>
          </p:grpSpPr>
          <p:sp>
            <p:nvSpPr>
              <p:cNvPr id="655" name="Rectangle 65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56" name="Rectangle 65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57" name="Rectangle 65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651" name="Group 650"/>
            <p:cNvGrpSpPr/>
            <p:nvPr/>
          </p:nvGrpSpPr>
          <p:grpSpPr>
            <a:xfrm>
              <a:off x="1201887" y="5601730"/>
              <a:ext cx="1783080" cy="137160"/>
              <a:chOff x="1201887" y="2313650"/>
              <a:chExt cx="1783080" cy="137160"/>
            </a:xfrm>
          </p:grpSpPr>
          <p:sp>
            <p:nvSpPr>
              <p:cNvPr id="652" name="Rectangle 65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53" name="Rectangle 65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654" name="Rectangle 65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grpSp>
        <p:nvGrpSpPr>
          <p:cNvPr id="727" name="Group 726"/>
          <p:cNvGrpSpPr/>
          <p:nvPr/>
        </p:nvGrpSpPr>
        <p:grpSpPr>
          <a:xfrm>
            <a:off x="5355519" y="1756852"/>
            <a:ext cx="1215736" cy="2335391"/>
            <a:chOff x="1201887" y="2313650"/>
            <a:chExt cx="1783080" cy="3425240"/>
          </a:xfrm>
        </p:grpSpPr>
        <p:grpSp>
          <p:nvGrpSpPr>
            <p:cNvPr id="728" name="Group 727"/>
            <p:cNvGrpSpPr/>
            <p:nvPr/>
          </p:nvGrpSpPr>
          <p:grpSpPr>
            <a:xfrm>
              <a:off x="1201887" y="2313650"/>
              <a:ext cx="1783080" cy="137160"/>
              <a:chOff x="1201887" y="2313650"/>
              <a:chExt cx="1783080" cy="137160"/>
            </a:xfrm>
          </p:grpSpPr>
          <p:sp>
            <p:nvSpPr>
              <p:cNvPr id="825" name="Rectangle 82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26" name="Rectangle 82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27" name="Rectangle 82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29" name="Group 728"/>
            <p:cNvGrpSpPr/>
            <p:nvPr/>
          </p:nvGrpSpPr>
          <p:grpSpPr>
            <a:xfrm>
              <a:off x="1201887" y="2450810"/>
              <a:ext cx="1783080" cy="137160"/>
              <a:chOff x="1201887" y="2313650"/>
              <a:chExt cx="1783080" cy="137160"/>
            </a:xfrm>
          </p:grpSpPr>
          <p:sp>
            <p:nvSpPr>
              <p:cNvPr id="822" name="Rectangle 82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23" name="Rectangle 82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24" name="Rectangle 82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0" name="Group 729"/>
            <p:cNvGrpSpPr/>
            <p:nvPr/>
          </p:nvGrpSpPr>
          <p:grpSpPr>
            <a:xfrm>
              <a:off x="1201887" y="2587970"/>
              <a:ext cx="1783080" cy="137160"/>
              <a:chOff x="1201887" y="2313650"/>
              <a:chExt cx="1783080" cy="137160"/>
            </a:xfrm>
          </p:grpSpPr>
          <p:sp>
            <p:nvSpPr>
              <p:cNvPr id="819" name="Rectangle 81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20" name="Rectangle 81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21" name="Rectangle 82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1" name="Group 730"/>
            <p:cNvGrpSpPr/>
            <p:nvPr/>
          </p:nvGrpSpPr>
          <p:grpSpPr>
            <a:xfrm>
              <a:off x="1201887" y="2725130"/>
              <a:ext cx="1783080" cy="137160"/>
              <a:chOff x="1201887" y="2313650"/>
              <a:chExt cx="1783080" cy="137160"/>
            </a:xfrm>
          </p:grpSpPr>
          <p:sp>
            <p:nvSpPr>
              <p:cNvPr id="816" name="Rectangle 81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17" name="Rectangle 81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18" name="Rectangle 81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2" name="Group 731"/>
            <p:cNvGrpSpPr/>
            <p:nvPr/>
          </p:nvGrpSpPr>
          <p:grpSpPr>
            <a:xfrm>
              <a:off x="1201887" y="2862290"/>
              <a:ext cx="1783080" cy="137160"/>
              <a:chOff x="1201887" y="2313650"/>
              <a:chExt cx="1783080" cy="137160"/>
            </a:xfrm>
          </p:grpSpPr>
          <p:sp>
            <p:nvSpPr>
              <p:cNvPr id="813" name="Rectangle 81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14" name="Rectangle 81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15" name="Rectangle 81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3" name="Group 732"/>
            <p:cNvGrpSpPr/>
            <p:nvPr/>
          </p:nvGrpSpPr>
          <p:grpSpPr>
            <a:xfrm>
              <a:off x="1201887" y="2999450"/>
              <a:ext cx="1783080" cy="137160"/>
              <a:chOff x="1201887" y="2313650"/>
              <a:chExt cx="1783080" cy="137160"/>
            </a:xfrm>
          </p:grpSpPr>
          <p:sp>
            <p:nvSpPr>
              <p:cNvPr id="810" name="Rectangle 80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11" name="Rectangle 81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12" name="Rectangle 81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4" name="Group 733"/>
            <p:cNvGrpSpPr/>
            <p:nvPr/>
          </p:nvGrpSpPr>
          <p:grpSpPr>
            <a:xfrm>
              <a:off x="1201887" y="3136610"/>
              <a:ext cx="1783080" cy="137160"/>
              <a:chOff x="1201887" y="2313650"/>
              <a:chExt cx="1783080" cy="137160"/>
            </a:xfrm>
          </p:grpSpPr>
          <p:sp>
            <p:nvSpPr>
              <p:cNvPr id="807" name="Rectangle 80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08" name="Rectangle 80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09" name="Rectangle 80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5" name="Group 734"/>
            <p:cNvGrpSpPr/>
            <p:nvPr/>
          </p:nvGrpSpPr>
          <p:grpSpPr>
            <a:xfrm>
              <a:off x="1201887" y="3273770"/>
              <a:ext cx="1783080" cy="137160"/>
              <a:chOff x="1201887" y="2313650"/>
              <a:chExt cx="1783080" cy="137160"/>
            </a:xfrm>
          </p:grpSpPr>
          <p:sp>
            <p:nvSpPr>
              <p:cNvPr id="804" name="Rectangle 80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05" name="Rectangle 80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06" name="Rectangle 80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6" name="Group 735"/>
            <p:cNvGrpSpPr/>
            <p:nvPr/>
          </p:nvGrpSpPr>
          <p:grpSpPr>
            <a:xfrm>
              <a:off x="1201887" y="3410930"/>
              <a:ext cx="1783080" cy="137160"/>
              <a:chOff x="1201887" y="2313650"/>
              <a:chExt cx="1783080" cy="137160"/>
            </a:xfrm>
          </p:grpSpPr>
          <p:sp>
            <p:nvSpPr>
              <p:cNvPr id="801" name="Rectangle 80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02" name="Rectangle 80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03" name="Rectangle 80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7" name="Group 736"/>
            <p:cNvGrpSpPr/>
            <p:nvPr/>
          </p:nvGrpSpPr>
          <p:grpSpPr>
            <a:xfrm>
              <a:off x="1201887" y="3548090"/>
              <a:ext cx="1783080" cy="137160"/>
              <a:chOff x="1201887" y="2313650"/>
              <a:chExt cx="1783080" cy="137160"/>
            </a:xfrm>
          </p:grpSpPr>
          <p:sp>
            <p:nvSpPr>
              <p:cNvPr id="798" name="Rectangle 79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99" name="Rectangle 79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00" name="Rectangle 79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8" name="Group 737"/>
            <p:cNvGrpSpPr/>
            <p:nvPr/>
          </p:nvGrpSpPr>
          <p:grpSpPr>
            <a:xfrm>
              <a:off x="1201887" y="3685250"/>
              <a:ext cx="1783080" cy="137160"/>
              <a:chOff x="1201887" y="2313650"/>
              <a:chExt cx="1783080" cy="137160"/>
            </a:xfrm>
          </p:grpSpPr>
          <p:sp>
            <p:nvSpPr>
              <p:cNvPr id="795" name="Rectangle 79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96" name="Rectangle 79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97" name="Rectangle 79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39" name="Group 738"/>
            <p:cNvGrpSpPr/>
            <p:nvPr/>
          </p:nvGrpSpPr>
          <p:grpSpPr>
            <a:xfrm>
              <a:off x="1201887" y="3822410"/>
              <a:ext cx="1783080" cy="137160"/>
              <a:chOff x="1201887" y="2313650"/>
              <a:chExt cx="1783080" cy="137160"/>
            </a:xfrm>
          </p:grpSpPr>
          <p:sp>
            <p:nvSpPr>
              <p:cNvPr id="792" name="Rectangle 79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93" name="Rectangle 79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94" name="Rectangle 79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0" name="Group 739"/>
            <p:cNvGrpSpPr/>
            <p:nvPr/>
          </p:nvGrpSpPr>
          <p:grpSpPr>
            <a:xfrm>
              <a:off x="1201887" y="3959570"/>
              <a:ext cx="1783080" cy="137160"/>
              <a:chOff x="1201887" y="2313650"/>
              <a:chExt cx="1783080" cy="137160"/>
            </a:xfrm>
          </p:grpSpPr>
          <p:sp>
            <p:nvSpPr>
              <p:cNvPr id="789" name="Rectangle 78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90" name="Rectangle 78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91" name="Rectangle 79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1" name="Group 740"/>
            <p:cNvGrpSpPr/>
            <p:nvPr/>
          </p:nvGrpSpPr>
          <p:grpSpPr>
            <a:xfrm>
              <a:off x="1201887" y="4096730"/>
              <a:ext cx="1783080" cy="137160"/>
              <a:chOff x="1201887" y="2313650"/>
              <a:chExt cx="1783080" cy="137160"/>
            </a:xfrm>
          </p:grpSpPr>
          <p:sp>
            <p:nvSpPr>
              <p:cNvPr id="786" name="Rectangle 78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87" name="Rectangle 78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88" name="Rectangle 78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2" name="Group 741"/>
            <p:cNvGrpSpPr/>
            <p:nvPr/>
          </p:nvGrpSpPr>
          <p:grpSpPr>
            <a:xfrm>
              <a:off x="1201887" y="4233890"/>
              <a:ext cx="1783080" cy="137160"/>
              <a:chOff x="1201887" y="2313650"/>
              <a:chExt cx="1783080" cy="137160"/>
            </a:xfrm>
          </p:grpSpPr>
          <p:sp>
            <p:nvSpPr>
              <p:cNvPr id="783" name="Rectangle 78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84" name="Rectangle 78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85" name="Rectangle 78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3" name="Group 742"/>
            <p:cNvGrpSpPr/>
            <p:nvPr/>
          </p:nvGrpSpPr>
          <p:grpSpPr>
            <a:xfrm>
              <a:off x="1201887" y="4371050"/>
              <a:ext cx="1783080" cy="137160"/>
              <a:chOff x="1201887" y="2313650"/>
              <a:chExt cx="1783080" cy="137160"/>
            </a:xfrm>
          </p:grpSpPr>
          <p:sp>
            <p:nvSpPr>
              <p:cNvPr id="780" name="Rectangle 77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81" name="Rectangle 78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82" name="Rectangle 78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4" name="Group 743"/>
            <p:cNvGrpSpPr/>
            <p:nvPr/>
          </p:nvGrpSpPr>
          <p:grpSpPr>
            <a:xfrm>
              <a:off x="1201887" y="4508210"/>
              <a:ext cx="1783080" cy="137160"/>
              <a:chOff x="1201887" y="2313650"/>
              <a:chExt cx="1783080" cy="137160"/>
            </a:xfrm>
          </p:grpSpPr>
          <p:sp>
            <p:nvSpPr>
              <p:cNvPr id="777" name="Rectangle 77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78" name="Rectangle 77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79" name="Rectangle 77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5" name="Group 744"/>
            <p:cNvGrpSpPr/>
            <p:nvPr/>
          </p:nvGrpSpPr>
          <p:grpSpPr>
            <a:xfrm>
              <a:off x="1201887" y="4645370"/>
              <a:ext cx="1783080" cy="137160"/>
              <a:chOff x="1201887" y="2313650"/>
              <a:chExt cx="1783080" cy="137160"/>
            </a:xfrm>
          </p:grpSpPr>
          <p:sp>
            <p:nvSpPr>
              <p:cNvPr id="774" name="Rectangle 77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75" name="Rectangle 77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76" name="Rectangle 77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6" name="Group 745"/>
            <p:cNvGrpSpPr/>
            <p:nvPr/>
          </p:nvGrpSpPr>
          <p:grpSpPr>
            <a:xfrm>
              <a:off x="1201887" y="4779703"/>
              <a:ext cx="1783080" cy="137160"/>
              <a:chOff x="1201887" y="2313650"/>
              <a:chExt cx="1783080" cy="137160"/>
            </a:xfrm>
          </p:grpSpPr>
          <p:sp>
            <p:nvSpPr>
              <p:cNvPr id="771" name="Rectangle 77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72" name="Rectangle 77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73" name="Rectangle 77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7" name="Group 746"/>
            <p:cNvGrpSpPr/>
            <p:nvPr/>
          </p:nvGrpSpPr>
          <p:grpSpPr>
            <a:xfrm>
              <a:off x="1201887" y="4916863"/>
              <a:ext cx="1783080" cy="137160"/>
              <a:chOff x="1201887" y="2313650"/>
              <a:chExt cx="1783080" cy="137160"/>
            </a:xfrm>
          </p:grpSpPr>
          <p:sp>
            <p:nvSpPr>
              <p:cNvPr id="768" name="Rectangle 76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69" name="Rectangle 76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70" name="Rectangle 76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8" name="Group 747"/>
            <p:cNvGrpSpPr/>
            <p:nvPr/>
          </p:nvGrpSpPr>
          <p:grpSpPr>
            <a:xfrm>
              <a:off x="1201887" y="5054023"/>
              <a:ext cx="1783080" cy="137160"/>
              <a:chOff x="1201887" y="2313650"/>
              <a:chExt cx="1783080" cy="137160"/>
            </a:xfrm>
          </p:grpSpPr>
          <p:sp>
            <p:nvSpPr>
              <p:cNvPr id="765" name="Rectangle 76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66" name="Rectangle 76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67" name="Rectangle 76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49" name="Group 748"/>
            <p:cNvGrpSpPr/>
            <p:nvPr/>
          </p:nvGrpSpPr>
          <p:grpSpPr>
            <a:xfrm>
              <a:off x="1201887" y="5191183"/>
              <a:ext cx="1783080" cy="137160"/>
              <a:chOff x="1201887" y="2313650"/>
              <a:chExt cx="1783080" cy="137160"/>
            </a:xfrm>
          </p:grpSpPr>
          <p:sp>
            <p:nvSpPr>
              <p:cNvPr id="762" name="Rectangle 76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63" name="Rectangle 76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64" name="Rectangle 76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50" name="Group 749"/>
            <p:cNvGrpSpPr/>
            <p:nvPr/>
          </p:nvGrpSpPr>
          <p:grpSpPr>
            <a:xfrm>
              <a:off x="1201887" y="5328343"/>
              <a:ext cx="1783080" cy="137160"/>
              <a:chOff x="1201887" y="2313650"/>
              <a:chExt cx="1783080" cy="137160"/>
            </a:xfrm>
          </p:grpSpPr>
          <p:sp>
            <p:nvSpPr>
              <p:cNvPr id="759" name="Rectangle 75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60" name="Rectangle 75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61" name="Rectangle 76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51" name="Group 750"/>
            <p:cNvGrpSpPr/>
            <p:nvPr/>
          </p:nvGrpSpPr>
          <p:grpSpPr>
            <a:xfrm>
              <a:off x="1201887" y="5464570"/>
              <a:ext cx="1783080" cy="137160"/>
              <a:chOff x="1201887" y="2313650"/>
              <a:chExt cx="1783080" cy="137160"/>
            </a:xfrm>
          </p:grpSpPr>
          <p:sp>
            <p:nvSpPr>
              <p:cNvPr id="756" name="Rectangle 75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57" name="Rectangle 75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58" name="Rectangle 75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752" name="Group 751"/>
            <p:cNvGrpSpPr/>
            <p:nvPr/>
          </p:nvGrpSpPr>
          <p:grpSpPr>
            <a:xfrm>
              <a:off x="1201887" y="5601730"/>
              <a:ext cx="1783080" cy="137160"/>
              <a:chOff x="1201887" y="2313650"/>
              <a:chExt cx="1783080" cy="137160"/>
            </a:xfrm>
          </p:grpSpPr>
          <p:sp>
            <p:nvSpPr>
              <p:cNvPr id="753" name="Rectangle 75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54" name="Rectangle 75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755" name="Rectangle 75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grpSp>
        <p:nvGrpSpPr>
          <p:cNvPr id="828" name="Group 827"/>
          <p:cNvGrpSpPr/>
          <p:nvPr/>
        </p:nvGrpSpPr>
        <p:grpSpPr>
          <a:xfrm>
            <a:off x="9115952" y="1649174"/>
            <a:ext cx="1215736" cy="2335391"/>
            <a:chOff x="1201887" y="2313650"/>
            <a:chExt cx="1783080" cy="3425240"/>
          </a:xfrm>
        </p:grpSpPr>
        <p:grpSp>
          <p:nvGrpSpPr>
            <p:cNvPr id="829" name="Group 828"/>
            <p:cNvGrpSpPr/>
            <p:nvPr/>
          </p:nvGrpSpPr>
          <p:grpSpPr>
            <a:xfrm>
              <a:off x="1201887" y="2313650"/>
              <a:ext cx="1783080" cy="137160"/>
              <a:chOff x="1201887" y="2313650"/>
              <a:chExt cx="1783080" cy="137160"/>
            </a:xfrm>
          </p:grpSpPr>
          <p:sp>
            <p:nvSpPr>
              <p:cNvPr id="926" name="Rectangle 92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27" name="Rectangle 92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28" name="Rectangle 92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0" name="Group 829"/>
            <p:cNvGrpSpPr/>
            <p:nvPr/>
          </p:nvGrpSpPr>
          <p:grpSpPr>
            <a:xfrm>
              <a:off x="1201887" y="2450810"/>
              <a:ext cx="1783080" cy="137160"/>
              <a:chOff x="1201887" y="2313650"/>
              <a:chExt cx="1783080" cy="137160"/>
            </a:xfrm>
          </p:grpSpPr>
          <p:sp>
            <p:nvSpPr>
              <p:cNvPr id="923" name="Rectangle 92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24" name="Rectangle 92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25" name="Rectangle 92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1" name="Group 830"/>
            <p:cNvGrpSpPr/>
            <p:nvPr/>
          </p:nvGrpSpPr>
          <p:grpSpPr>
            <a:xfrm>
              <a:off x="1201887" y="2587970"/>
              <a:ext cx="1783080" cy="137160"/>
              <a:chOff x="1201887" y="2313650"/>
              <a:chExt cx="1783080" cy="137160"/>
            </a:xfrm>
          </p:grpSpPr>
          <p:sp>
            <p:nvSpPr>
              <p:cNvPr id="920" name="Rectangle 91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21" name="Rectangle 92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22" name="Rectangle 92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2" name="Group 831"/>
            <p:cNvGrpSpPr/>
            <p:nvPr/>
          </p:nvGrpSpPr>
          <p:grpSpPr>
            <a:xfrm>
              <a:off x="1201887" y="2725130"/>
              <a:ext cx="1783080" cy="137160"/>
              <a:chOff x="1201887" y="2313650"/>
              <a:chExt cx="1783080" cy="137160"/>
            </a:xfrm>
          </p:grpSpPr>
          <p:sp>
            <p:nvSpPr>
              <p:cNvPr id="917" name="Rectangle 91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18" name="Rectangle 91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19" name="Rectangle 91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3" name="Group 832"/>
            <p:cNvGrpSpPr/>
            <p:nvPr/>
          </p:nvGrpSpPr>
          <p:grpSpPr>
            <a:xfrm>
              <a:off x="1201887" y="2862290"/>
              <a:ext cx="1783080" cy="137160"/>
              <a:chOff x="1201887" y="2313650"/>
              <a:chExt cx="1783080" cy="137160"/>
            </a:xfrm>
          </p:grpSpPr>
          <p:sp>
            <p:nvSpPr>
              <p:cNvPr id="914" name="Rectangle 91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15" name="Rectangle 91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16" name="Rectangle 91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4" name="Group 833"/>
            <p:cNvGrpSpPr/>
            <p:nvPr/>
          </p:nvGrpSpPr>
          <p:grpSpPr>
            <a:xfrm>
              <a:off x="1201887" y="2999450"/>
              <a:ext cx="1783080" cy="137160"/>
              <a:chOff x="1201887" y="2313650"/>
              <a:chExt cx="1783080" cy="137160"/>
            </a:xfrm>
          </p:grpSpPr>
          <p:sp>
            <p:nvSpPr>
              <p:cNvPr id="911" name="Rectangle 91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12" name="Rectangle 91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13" name="Rectangle 91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5" name="Group 834"/>
            <p:cNvGrpSpPr/>
            <p:nvPr/>
          </p:nvGrpSpPr>
          <p:grpSpPr>
            <a:xfrm>
              <a:off x="1201887" y="3136610"/>
              <a:ext cx="1783080" cy="137160"/>
              <a:chOff x="1201887" y="2313650"/>
              <a:chExt cx="1783080" cy="137160"/>
            </a:xfrm>
          </p:grpSpPr>
          <p:sp>
            <p:nvSpPr>
              <p:cNvPr id="908" name="Rectangle 90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09" name="Rectangle 90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10" name="Rectangle 90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6" name="Group 835"/>
            <p:cNvGrpSpPr/>
            <p:nvPr/>
          </p:nvGrpSpPr>
          <p:grpSpPr>
            <a:xfrm>
              <a:off x="1201887" y="3273770"/>
              <a:ext cx="1783080" cy="137160"/>
              <a:chOff x="1201887" y="2313650"/>
              <a:chExt cx="1783080" cy="137160"/>
            </a:xfrm>
          </p:grpSpPr>
          <p:sp>
            <p:nvSpPr>
              <p:cNvPr id="905" name="Rectangle 90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06" name="Rectangle 90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07" name="Rectangle 90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7" name="Group 836"/>
            <p:cNvGrpSpPr/>
            <p:nvPr/>
          </p:nvGrpSpPr>
          <p:grpSpPr>
            <a:xfrm>
              <a:off x="1201887" y="3410930"/>
              <a:ext cx="1783080" cy="137160"/>
              <a:chOff x="1201887" y="2313650"/>
              <a:chExt cx="1783080" cy="137160"/>
            </a:xfrm>
          </p:grpSpPr>
          <p:sp>
            <p:nvSpPr>
              <p:cNvPr id="902" name="Rectangle 90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03" name="Rectangle 90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04" name="Rectangle 90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8" name="Group 837"/>
            <p:cNvGrpSpPr/>
            <p:nvPr/>
          </p:nvGrpSpPr>
          <p:grpSpPr>
            <a:xfrm>
              <a:off x="1201887" y="3548090"/>
              <a:ext cx="1783080" cy="137160"/>
              <a:chOff x="1201887" y="2313650"/>
              <a:chExt cx="1783080" cy="137160"/>
            </a:xfrm>
          </p:grpSpPr>
          <p:sp>
            <p:nvSpPr>
              <p:cNvPr id="899" name="Rectangle 89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00" name="Rectangle 89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01" name="Rectangle 90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39" name="Group 838"/>
            <p:cNvGrpSpPr/>
            <p:nvPr/>
          </p:nvGrpSpPr>
          <p:grpSpPr>
            <a:xfrm>
              <a:off x="1201887" y="3685250"/>
              <a:ext cx="1783080" cy="137160"/>
              <a:chOff x="1201887" y="2313650"/>
              <a:chExt cx="1783080" cy="137160"/>
            </a:xfrm>
          </p:grpSpPr>
          <p:sp>
            <p:nvSpPr>
              <p:cNvPr id="896" name="Rectangle 89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97" name="Rectangle 89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98" name="Rectangle 89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0" name="Group 839"/>
            <p:cNvGrpSpPr/>
            <p:nvPr/>
          </p:nvGrpSpPr>
          <p:grpSpPr>
            <a:xfrm>
              <a:off x="1201887" y="3822410"/>
              <a:ext cx="1783080" cy="137160"/>
              <a:chOff x="1201887" y="2313650"/>
              <a:chExt cx="1783080" cy="137160"/>
            </a:xfrm>
          </p:grpSpPr>
          <p:sp>
            <p:nvSpPr>
              <p:cNvPr id="893" name="Rectangle 89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94" name="Rectangle 89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95" name="Rectangle 89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1" name="Group 840"/>
            <p:cNvGrpSpPr/>
            <p:nvPr/>
          </p:nvGrpSpPr>
          <p:grpSpPr>
            <a:xfrm>
              <a:off x="1201887" y="3959570"/>
              <a:ext cx="1783080" cy="137160"/>
              <a:chOff x="1201887" y="2313650"/>
              <a:chExt cx="1783080" cy="137160"/>
            </a:xfrm>
          </p:grpSpPr>
          <p:sp>
            <p:nvSpPr>
              <p:cNvPr id="890" name="Rectangle 88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91" name="Rectangle 89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92" name="Rectangle 89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2" name="Group 841"/>
            <p:cNvGrpSpPr/>
            <p:nvPr/>
          </p:nvGrpSpPr>
          <p:grpSpPr>
            <a:xfrm>
              <a:off x="1201887" y="4096730"/>
              <a:ext cx="1783080" cy="137160"/>
              <a:chOff x="1201887" y="2313650"/>
              <a:chExt cx="1783080" cy="137160"/>
            </a:xfrm>
          </p:grpSpPr>
          <p:sp>
            <p:nvSpPr>
              <p:cNvPr id="887" name="Rectangle 88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88" name="Rectangle 88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89" name="Rectangle 88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3" name="Group 842"/>
            <p:cNvGrpSpPr/>
            <p:nvPr/>
          </p:nvGrpSpPr>
          <p:grpSpPr>
            <a:xfrm>
              <a:off x="1201887" y="4233890"/>
              <a:ext cx="1783080" cy="137160"/>
              <a:chOff x="1201887" y="2313650"/>
              <a:chExt cx="1783080" cy="137160"/>
            </a:xfrm>
          </p:grpSpPr>
          <p:sp>
            <p:nvSpPr>
              <p:cNvPr id="884" name="Rectangle 88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85" name="Rectangle 88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86" name="Rectangle 88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4" name="Group 843"/>
            <p:cNvGrpSpPr/>
            <p:nvPr/>
          </p:nvGrpSpPr>
          <p:grpSpPr>
            <a:xfrm>
              <a:off x="1201887" y="4371050"/>
              <a:ext cx="1783080" cy="137160"/>
              <a:chOff x="1201887" y="2313650"/>
              <a:chExt cx="1783080" cy="137160"/>
            </a:xfrm>
          </p:grpSpPr>
          <p:sp>
            <p:nvSpPr>
              <p:cNvPr id="881" name="Rectangle 88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82" name="Rectangle 88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83" name="Rectangle 88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5" name="Group 844"/>
            <p:cNvGrpSpPr/>
            <p:nvPr/>
          </p:nvGrpSpPr>
          <p:grpSpPr>
            <a:xfrm>
              <a:off x="1201887" y="4508210"/>
              <a:ext cx="1783080" cy="137160"/>
              <a:chOff x="1201887" y="2313650"/>
              <a:chExt cx="1783080" cy="137160"/>
            </a:xfrm>
          </p:grpSpPr>
          <p:sp>
            <p:nvSpPr>
              <p:cNvPr id="878" name="Rectangle 87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79" name="Rectangle 87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80" name="Rectangle 87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6" name="Group 845"/>
            <p:cNvGrpSpPr/>
            <p:nvPr/>
          </p:nvGrpSpPr>
          <p:grpSpPr>
            <a:xfrm>
              <a:off x="1201887" y="4645370"/>
              <a:ext cx="1783080" cy="137160"/>
              <a:chOff x="1201887" y="2313650"/>
              <a:chExt cx="1783080" cy="137160"/>
            </a:xfrm>
          </p:grpSpPr>
          <p:sp>
            <p:nvSpPr>
              <p:cNvPr id="875" name="Rectangle 87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76" name="Rectangle 87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77" name="Rectangle 87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7" name="Group 846"/>
            <p:cNvGrpSpPr/>
            <p:nvPr/>
          </p:nvGrpSpPr>
          <p:grpSpPr>
            <a:xfrm>
              <a:off x="1201887" y="4779703"/>
              <a:ext cx="1783080" cy="137160"/>
              <a:chOff x="1201887" y="2313650"/>
              <a:chExt cx="1783080" cy="137160"/>
            </a:xfrm>
          </p:grpSpPr>
          <p:sp>
            <p:nvSpPr>
              <p:cNvPr id="872" name="Rectangle 87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73" name="Rectangle 87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74" name="Rectangle 87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8" name="Group 847"/>
            <p:cNvGrpSpPr/>
            <p:nvPr/>
          </p:nvGrpSpPr>
          <p:grpSpPr>
            <a:xfrm>
              <a:off x="1201887" y="4916863"/>
              <a:ext cx="1783080" cy="137160"/>
              <a:chOff x="1201887" y="2313650"/>
              <a:chExt cx="1783080" cy="137160"/>
            </a:xfrm>
          </p:grpSpPr>
          <p:sp>
            <p:nvSpPr>
              <p:cNvPr id="869" name="Rectangle 86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70" name="Rectangle 86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71" name="Rectangle 87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49" name="Group 848"/>
            <p:cNvGrpSpPr/>
            <p:nvPr/>
          </p:nvGrpSpPr>
          <p:grpSpPr>
            <a:xfrm>
              <a:off x="1201887" y="5054023"/>
              <a:ext cx="1783080" cy="137160"/>
              <a:chOff x="1201887" y="2313650"/>
              <a:chExt cx="1783080" cy="137160"/>
            </a:xfrm>
          </p:grpSpPr>
          <p:sp>
            <p:nvSpPr>
              <p:cNvPr id="866" name="Rectangle 86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67" name="Rectangle 86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68" name="Rectangle 86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50" name="Group 849"/>
            <p:cNvGrpSpPr/>
            <p:nvPr/>
          </p:nvGrpSpPr>
          <p:grpSpPr>
            <a:xfrm>
              <a:off x="1201887" y="5191183"/>
              <a:ext cx="1783080" cy="137160"/>
              <a:chOff x="1201887" y="2313650"/>
              <a:chExt cx="1783080" cy="137160"/>
            </a:xfrm>
          </p:grpSpPr>
          <p:sp>
            <p:nvSpPr>
              <p:cNvPr id="863" name="Rectangle 86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64" name="Rectangle 86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65" name="Rectangle 86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51" name="Group 850"/>
            <p:cNvGrpSpPr/>
            <p:nvPr/>
          </p:nvGrpSpPr>
          <p:grpSpPr>
            <a:xfrm>
              <a:off x="1201887" y="5328343"/>
              <a:ext cx="1783080" cy="137160"/>
              <a:chOff x="1201887" y="2313650"/>
              <a:chExt cx="1783080" cy="137160"/>
            </a:xfrm>
          </p:grpSpPr>
          <p:sp>
            <p:nvSpPr>
              <p:cNvPr id="860" name="Rectangle 85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61" name="Rectangle 86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62" name="Rectangle 86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52" name="Group 851"/>
            <p:cNvGrpSpPr/>
            <p:nvPr/>
          </p:nvGrpSpPr>
          <p:grpSpPr>
            <a:xfrm>
              <a:off x="1201887" y="5464570"/>
              <a:ext cx="1783080" cy="137160"/>
              <a:chOff x="1201887" y="2313650"/>
              <a:chExt cx="1783080" cy="137160"/>
            </a:xfrm>
          </p:grpSpPr>
          <p:sp>
            <p:nvSpPr>
              <p:cNvPr id="857" name="Rectangle 85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58" name="Rectangle 85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59" name="Rectangle 85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853" name="Group 852"/>
            <p:cNvGrpSpPr/>
            <p:nvPr/>
          </p:nvGrpSpPr>
          <p:grpSpPr>
            <a:xfrm>
              <a:off x="1201887" y="5601730"/>
              <a:ext cx="1783080" cy="137160"/>
              <a:chOff x="1201887" y="2313650"/>
              <a:chExt cx="1783080" cy="137160"/>
            </a:xfrm>
          </p:grpSpPr>
          <p:sp>
            <p:nvSpPr>
              <p:cNvPr id="854" name="Rectangle 85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55" name="Rectangle 85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856" name="Rectangle 85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grpSp>
        <p:nvGrpSpPr>
          <p:cNvPr id="929" name="Group 928"/>
          <p:cNvGrpSpPr/>
          <p:nvPr/>
        </p:nvGrpSpPr>
        <p:grpSpPr>
          <a:xfrm>
            <a:off x="7235736" y="1737960"/>
            <a:ext cx="1215736" cy="2335391"/>
            <a:chOff x="1201887" y="2313650"/>
            <a:chExt cx="1783080" cy="3425240"/>
          </a:xfrm>
        </p:grpSpPr>
        <p:grpSp>
          <p:nvGrpSpPr>
            <p:cNvPr id="930" name="Group 929"/>
            <p:cNvGrpSpPr/>
            <p:nvPr/>
          </p:nvGrpSpPr>
          <p:grpSpPr>
            <a:xfrm>
              <a:off x="1201887" y="2313650"/>
              <a:ext cx="1783080" cy="137160"/>
              <a:chOff x="1201887" y="2313650"/>
              <a:chExt cx="1783080" cy="137160"/>
            </a:xfrm>
          </p:grpSpPr>
          <p:sp>
            <p:nvSpPr>
              <p:cNvPr id="1027" name="Rectangle 102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28" name="Rectangle 102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29" name="Rectangle 102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31" name="Group 930"/>
            <p:cNvGrpSpPr/>
            <p:nvPr/>
          </p:nvGrpSpPr>
          <p:grpSpPr>
            <a:xfrm>
              <a:off x="1201887" y="2450810"/>
              <a:ext cx="1783080" cy="137160"/>
              <a:chOff x="1201887" y="2313650"/>
              <a:chExt cx="1783080" cy="137160"/>
            </a:xfrm>
          </p:grpSpPr>
          <p:sp>
            <p:nvSpPr>
              <p:cNvPr id="1024" name="Rectangle 102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25" name="Rectangle 102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26" name="Rectangle 102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32" name="Group 931"/>
            <p:cNvGrpSpPr/>
            <p:nvPr/>
          </p:nvGrpSpPr>
          <p:grpSpPr>
            <a:xfrm>
              <a:off x="1201887" y="2587970"/>
              <a:ext cx="1783080" cy="137160"/>
              <a:chOff x="1201887" y="2313650"/>
              <a:chExt cx="1783080" cy="137160"/>
            </a:xfrm>
          </p:grpSpPr>
          <p:sp>
            <p:nvSpPr>
              <p:cNvPr id="1021" name="Rectangle 102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22" name="Rectangle 102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23" name="Rectangle 102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33" name="Group 932"/>
            <p:cNvGrpSpPr/>
            <p:nvPr/>
          </p:nvGrpSpPr>
          <p:grpSpPr>
            <a:xfrm>
              <a:off x="1201887" y="2725130"/>
              <a:ext cx="1783080" cy="137160"/>
              <a:chOff x="1201887" y="2313650"/>
              <a:chExt cx="1783080" cy="137160"/>
            </a:xfrm>
          </p:grpSpPr>
          <p:sp>
            <p:nvSpPr>
              <p:cNvPr id="1018" name="Rectangle 101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19" name="Rectangle 101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20" name="Rectangle 101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34" name="Group 933"/>
            <p:cNvGrpSpPr/>
            <p:nvPr/>
          </p:nvGrpSpPr>
          <p:grpSpPr>
            <a:xfrm>
              <a:off x="1201887" y="2862290"/>
              <a:ext cx="1783080" cy="137160"/>
              <a:chOff x="1201887" y="2313650"/>
              <a:chExt cx="1783080" cy="137160"/>
            </a:xfrm>
          </p:grpSpPr>
          <p:sp>
            <p:nvSpPr>
              <p:cNvPr id="1015" name="Rectangle 101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16" name="Rectangle 101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17" name="Rectangle 101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35" name="Group 934"/>
            <p:cNvGrpSpPr/>
            <p:nvPr/>
          </p:nvGrpSpPr>
          <p:grpSpPr>
            <a:xfrm>
              <a:off x="1201887" y="2999450"/>
              <a:ext cx="1783080" cy="137160"/>
              <a:chOff x="1201887" y="2313650"/>
              <a:chExt cx="1783080" cy="137160"/>
            </a:xfrm>
          </p:grpSpPr>
          <p:sp>
            <p:nvSpPr>
              <p:cNvPr id="1012" name="Rectangle 101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13" name="Rectangle 101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14" name="Rectangle 101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36" name="Group 935"/>
            <p:cNvGrpSpPr/>
            <p:nvPr/>
          </p:nvGrpSpPr>
          <p:grpSpPr>
            <a:xfrm>
              <a:off x="1201887" y="3136610"/>
              <a:ext cx="1783080" cy="137160"/>
              <a:chOff x="1201887" y="2313650"/>
              <a:chExt cx="1783080" cy="137160"/>
            </a:xfrm>
          </p:grpSpPr>
          <p:sp>
            <p:nvSpPr>
              <p:cNvPr id="1009" name="Rectangle 100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10" name="Rectangle 100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11" name="Rectangle 101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37" name="Group 936"/>
            <p:cNvGrpSpPr/>
            <p:nvPr/>
          </p:nvGrpSpPr>
          <p:grpSpPr>
            <a:xfrm>
              <a:off x="1201887" y="3273770"/>
              <a:ext cx="1783080" cy="137160"/>
              <a:chOff x="1201887" y="2313650"/>
              <a:chExt cx="1783080" cy="137160"/>
            </a:xfrm>
          </p:grpSpPr>
          <p:sp>
            <p:nvSpPr>
              <p:cNvPr id="1006" name="Rectangle 100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07" name="Rectangle 100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08" name="Rectangle 100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38" name="Group 937"/>
            <p:cNvGrpSpPr/>
            <p:nvPr/>
          </p:nvGrpSpPr>
          <p:grpSpPr>
            <a:xfrm>
              <a:off x="1201887" y="3410930"/>
              <a:ext cx="1783080" cy="137160"/>
              <a:chOff x="1201887" y="2313650"/>
              <a:chExt cx="1783080" cy="137160"/>
            </a:xfrm>
          </p:grpSpPr>
          <p:sp>
            <p:nvSpPr>
              <p:cNvPr id="1003" name="Rectangle 100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04" name="Rectangle 100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05" name="Rectangle 100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39" name="Group 938"/>
            <p:cNvGrpSpPr/>
            <p:nvPr/>
          </p:nvGrpSpPr>
          <p:grpSpPr>
            <a:xfrm>
              <a:off x="1201887" y="3548090"/>
              <a:ext cx="1783080" cy="137160"/>
              <a:chOff x="1201887" y="2313650"/>
              <a:chExt cx="1783080" cy="137160"/>
            </a:xfrm>
          </p:grpSpPr>
          <p:sp>
            <p:nvSpPr>
              <p:cNvPr id="1000" name="Rectangle 99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01" name="Rectangle 100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1002" name="Rectangle 100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0" name="Group 939"/>
            <p:cNvGrpSpPr/>
            <p:nvPr/>
          </p:nvGrpSpPr>
          <p:grpSpPr>
            <a:xfrm>
              <a:off x="1201887" y="3685250"/>
              <a:ext cx="1783080" cy="137160"/>
              <a:chOff x="1201887" y="2313650"/>
              <a:chExt cx="1783080" cy="137160"/>
            </a:xfrm>
          </p:grpSpPr>
          <p:sp>
            <p:nvSpPr>
              <p:cNvPr id="997" name="Rectangle 99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98" name="Rectangle 99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99" name="Rectangle 99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1" name="Group 940"/>
            <p:cNvGrpSpPr/>
            <p:nvPr/>
          </p:nvGrpSpPr>
          <p:grpSpPr>
            <a:xfrm>
              <a:off x="1201887" y="3822410"/>
              <a:ext cx="1783080" cy="137160"/>
              <a:chOff x="1201887" y="2313650"/>
              <a:chExt cx="1783080" cy="137160"/>
            </a:xfrm>
          </p:grpSpPr>
          <p:sp>
            <p:nvSpPr>
              <p:cNvPr id="994" name="Rectangle 99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95" name="Rectangle 99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96" name="Rectangle 99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2" name="Group 941"/>
            <p:cNvGrpSpPr/>
            <p:nvPr/>
          </p:nvGrpSpPr>
          <p:grpSpPr>
            <a:xfrm>
              <a:off x="1201887" y="3959570"/>
              <a:ext cx="1783080" cy="137160"/>
              <a:chOff x="1201887" y="2313650"/>
              <a:chExt cx="1783080" cy="137160"/>
            </a:xfrm>
          </p:grpSpPr>
          <p:sp>
            <p:nvSpPr>
              <p:cNvPr id="991" name="Rectangle 99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92" name="Rectangle 99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93" name="Rectangle 99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3" name="Group 942"/>
            <p:cNvGrpSpPr/>
            <p:nvPr/>
          </p:nvGrpSpPr>
          <p:grpSpPr>
            <a:xfrm>
              <a:off x="1201887" y="4096730"/>
              <a:ext cx="1783080" cy="137160"/>
              <a:chOff x="1201887" y="2313650"/>
              <a:chExt cx="1783080" cy="137160"/>
            </a:xfrm>
          </p:grpSpPr>
          <p:sp>
            <p:nvSpPr>
              <p:cNvPr id="988" name="Rectangle 98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89" name="Rectangle 98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90" name="Rectangle 98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4" name="Group 943"/>
            <p:cNvGrpSpPr/>
            <p:nvPr/>
          </p:nvGrpSpPr>
          <p:grpSpPr>
            <a:xfrm>
              <a:off x="1201887" y="4233890"/>
              <a:ext cx="1783080" cy="137160"/>
              <a:chOff x="1201887" y="2313650"/>
              <a:chExt cx="1783080" cy="137160"/>
            </a:xfrm>
          </p:grpSpPr>
          <p:sp>
            <p:nvSpPr>
              <p:cNvPr id="985" name="Rectangle 98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86" name="Rectangle 98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87" name="Rectangle 98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5" name="Group 944"/>
            <p:cNvGrpSpPr/>
            <p:nvPr/>
          </p:nvGrpSpPr>
          <p:grpSpPr>
            <a:xfrm>
              <a:off x="1201887" y="4371050"/>
              <a:ext cx="1783080" cy="137160"/>
              <a:chOff x="1201887" y="2313650"/>
              <a:chExt cx="1783080" cy="137160"/>
            </a:xfrm>
          </p:grpSpPr>
          <p:sp>
            <p:nvSpPr>
              <p:cNvPr id="982" name="Rectangle 98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83" name="Rectangle 98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84" name="Rectangle 98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6" name="Group 945"/>
            <p:cNvGrpSpPr/>
            <p:nvPr/>
          </p:nvGrpSpPr>
          <p:grpSpPr>
            <a:xfrm>
              <a:off x="1201887" y="4508210"/>
              <a:ext cx="1783080" cy="137160"/>
              <a:chOff x="1201887" y="2313650"/>
              <a:chExt cx="1783080" cy="137160"/>
            </a:xfrm>
          </p:grpSpPr>
          <p:sp>
            <p:nvSpPr>
              <p:cNvPr id="979" name="Rectangle 97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80" name="Rectangle 97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81" name="Rectangle 98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7" name="Group 946"/>
            <p:cNvGrpSpPr/>
            <p:nvPr/>
          </p:nvGrpSpPr>
          <p:grpSpPr>
            <a:xfrm>
              <a:off x="1201887" y="4645370"/>
              <a:ext cx="1783080" cy="137160"/>
              <a:chOff x="1201887" y="2313650"/>
              <a:chExt cx="1783080" cy="137160"/>
            </a:xfrm>
          </p:grpSpPr>
          <p:sp>
            <p:nvSpPr>
              <p:cNvPr id="976" name="Rectangle 97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77" name="Rectangle 97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78" name="Rectangle 97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8" name="Group 947"/>
            <p:cNvGrpSpPr/>
            <p:nvPr/>
          </p:nvGrpSpPr>
          <p:grpSpPr>
            <a:xfrm>
              <a:off x="1201887" y="4779703"/>
              <a:ext cx="1783080" cy="137160"/>
              <a:chOff x="1201887" y="2313650"/>
              <a:chExt cx="1783080" cy="137160"/>
            </a:xfrm>
          </p:grpSpPr>
          <p:sp>
            <p:nvSpPr>
              <p:cNvPr id="973" name="Rectangle 97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74" name="Rectangle 97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75" name="Rectangle 97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49" name="Group 948"/>
            <p:cNvGrpSpPr/>
            <p:nvPr/>
          </p:nvGrpSpPr>
          <p:grpSpPr>
            <a:xfrm>
              <a:off x="1201887" y="4916863"/>
              <a:ext cx="1783080" cy="137160"/>
              <a:chOff x="1201887" y="2313650"/>
              <a:chExt cx="1783080" cy="137160"/>
            </a:xfrm>
          </p:grpSpPr>
          <p:sp>
            <p:nvSpPr>
              <p:cNvPr id="970" name="Rectangle 96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71" name="Rectangle 97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72" name="Rectangle 97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50" name="Group 949"/>
            <p:cNvGrpSpPr/>
            <p:nvPr/>
          </p:nvGrpSpPr>
          <p:grpSpPr>
            <a:xfrm>
              <a:off x="1201887" y="5054023"/>
              <a:ext cx="1783080" cy="137160"/>
              <a:chOff x="1201887" y="2313650"/>
              <a:chExt cx="1783080" cy="137160"/>
            </a:xfrm>
          </p:grpSpPr>
          <p:sp>
            <p:nvSpPr>
              <p:cNvPr id="967" name="Rectangle 96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68" name="Rectangle 96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69" name="Rectangle 96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51" name="Group 950"/>
            <p:cNvGrpSpPr/>
            <p:nvPr/>
          </p:nvGrpSpPr>
          <p:grpSpPr>
            <a:xfrm>
              <a:off x="1201887" y="5191183"/>
              <a:ext cx="1783080" cy="137160"/>
              <a:chOff x="1201887" y="2313650"/>
              <a:chExt cx="1783080" cy="137160"/>
            </a:xfrm>
          </p:grpSpPr>
          <p:sp>
            <p:nvSpPr>
              <p:cNvPr id="964" name="Rectangle 96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65" name="Rectangle 96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66" name="Rectangle 96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52" name="Group 951"/>
            <p:cNvGrpSpPr/>
            <p:nvPr/>
          </p:nvGrpSpPr>
          <p:grpSpPr>
            <a:xfrm>
              <a:off x="1201887" y="5328343"/>
              <a:ext cx="1783080" cy="137160"/>
              <a:chOff x="1201887" y="2313650"/>
              <a:chExt cx="1783080" cy="137160"/>
            </a:xfrm>
          </p:grpSpPr>
          <p:sp>
            <p:nvSpPr>
              <p:cNvPr id="961" name="Rectangle 96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62" name="Rectangle 96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63" name="Rectangle 96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53" name="Group 952"/>
            <p:cNvGrpSpPr/>
            <p:nvPr/>
          </p:nvGrpSpPr>
          <p:grpSpPr>
            <a:xfrm>
              <a:off x="1201887" y="5464570"/>
              <a:ext cx="1783080" cy="137160"/>
              <a:chOff x="1201887" y="2313650"/>
              <a:chExt cx="1783080" cy="137160"/>
            </a:xfrm>
          </p:grpSpPr>
          <p:sp>
            <p:nvSpPr>
              <p:cNvPr id="958" name="Rectangle 95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59" name="Rectangle 95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60" name="Rectangle 95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nvGrpSpPr>
            <p:cNvPr id="954" name="Group 953"/>
            <p:cNvGrpSpPr/>
            <p:nvPr/>
          </p:nvGrpSpPr>
          <p:grpSpPr>
            <a:xfrm>
              <a:off x="1201887" y="5601730"/>
              <a:ext cx="1783080" cy="137160"/>
              <a:chOff x="1201887" y="2313650"/>
              <a:chExt cx="1783080" cy="137160"/>
            </a:xfrm>
          </p:grpSpPr>
          <p:sp>
            <p:nvSpPr>
              <p:cNvPr id="955" name="Rectangle 95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56" name="Rectangle 95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sp>
            <p:nvSpPr>
              <p:cNvPr id="957" name="Rectangle 95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682" dirty="0"/>
              </a:p>
            </p:txBody>
          </p:sp>
        </p:grpSp>
      </p:grpSp>
      <p:grpSp>
        <p:nvGrpSpPr>
          <p:cNvPr id="32" name="Group 31"/>
          <p:cNvGrpSpPr/>
          <p:nvPr/>
        </p:nvGrpSpPr>
        <p:grpSpPr>
          <a:xfrm>
            <a:off x="2366226" y="1869796"/>
            <a:ext cx="7233667" cy="1025086"/>
            <a:chOff x="2332896" y="2502677"/>
            <a:chExt cx="10609378" cy="1503459"/>
          </a:xfrm>
        </p:grpSpPr>
        <p:sp>
          <p:nvSpPr>
            <p:cNvPr id="2" name="Oval 1"/>
            <p:cNvSpPr/>
            <p:nvPr/>
          </p:nvSpPr>
          <p:spPr>
            <a:xfrm>
              <a:off x="2332897" y="2502677"/>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596" name="Oval 595"/>
            <p:cNvSpPr/>
            <p:nvPr/>
          </p:nvSpPr>
          <p:spPr>
            <a:xfrm>
              <a:off x="3901829" y="2952366"/>
              <a:ext cx="709781"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597" name="Oval 596"/>
            <p:cNvSpPr/>
            <p:nvPr/>
          </p:nvSpPr>
          <p:spPr>
            <a:xfrm>
              <a:off x="6659481" y="2850623"/>
              <a:ext cx="709781"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598" name="Oval 597"/>
            <p:cNvSpPr/>
            <p:nvPr/>
          </p:nvSpPr>
          <p:spPr>
            <a:xfrm>
              <a:off x="9429555" y="3678091"/>
              <a:ext cx="709781"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599" name="Oval 598"/>
            <p:cNvSpPr/>
            <p:nvPr/>
          </p:nvSpPr>
          <p:spPr>
            <a:xfrm>
              <a:off x="6670822" y="3731816"/>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600" name="Oval 599"/>
            <p:cNvSpPr/>
            <p:nvPr/>
          </p:nvSpPr>
          <p:spPr>
            <a:xfrm>
              <a:off x="9431621" y="2823456"/>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601" name="Oval 600"/>
            <p:cNvSpPr/>
            <p:nvPr/>
          </p:nvSpPr>
          <p:spPr>
            <a:xfrm>
              <a:off x="12174783" y="2677001"/>
              <a:ext cx="709782" cy="2734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602" name="Oval 601"/>
            <p:cNvSpPr/>
            <p:nvPr/>
          </p:nvSpPr>
          <p:spPr>
            <a:xfrm>
              <a:off x="2332896" y="3621997"/>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6" name="Straight Arrow Connector 5"/>
            <p:cNvCxnSpPr>
              <a:stCxn id="2" idx="6"/>
              <a:endCxn id="596" idx="2"/>
            </p:cNvCxnSpPr>
            <p:nvPr/>
          </p:nvCxnSpPr>
          <p:spPr>
            <a:xfrm>
              <a:off x="3042679" y="2639837"/>
              <a:ext cx="859150" cy="449689"/>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3" name="Straight Arrow Connector 602"/>
            <p:cNvCxnSpPr>
              <a:stCxn id="599" idx="2"/>
              <a:endCxn id="547" idx="3"/>
            </p:cNvCxnSpPr>
            <p:nvPr/>
          </p:nvCxnSpPr>
          <p:spPr>
            <a:xfrm flipH="1" flipV="1">
              <a:off x="2984967" y="3753830"/>
              <a:ext cx="3685855" cy="115146"/>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4" name="Straight Arrow Connector 603"/>
            <p:cNvCxnSpPr>
              <a:stCxn id="602" idx="6"/>
              <a:endCxn id="596" idx="2"/>
            </p:cNvCxnSpPr>
            <p:nvPr/>
          </p:nvCxnSpPr>
          <p:spPr>
            <a:xfrm flipV="1">
              <a:off x="3042677" y="3089526"/>
              <a:ext cx="859152" cy="669631"/>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5" name="Straight Arrow Connector 604"/>
            <p:cNvCxnSpPr>
              <a:stCxn id="597" idx="2"/>
              <a:endCxn id="596" idx="6"/>
            </p:cNvCxnSpPr>
            <p:nvPr/>
          </p:nvCxnSpPr>
          <p:spPr>
            <a:xfrm flipH="1">
              <a:off x="4611610" y="2987783"/>
              <a:ext cx="2047870" cy="101743"/>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6" name="Straight Arrow Connector 605"/>
            <p:cNvCxnSpPr>
              <a:stCxn id="599" idx="7"/>
              <a:endCxn id="600" idx="2"/>
            </p:cNvCxnSpPr>
            <p:nvPr/>
          </p:nvCxnSpPr>
          <p:spPr>
            <a:xfrm flipV="1">
              <a:off x="7276658" y="2960616"/>
              <a:ext cx="2154963" cy="811374"/>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7" name="Straight Arrow Connector 606"/>
            <p:cNvCxnSpPr>
              <a:stCxn id="600" idx="3"/>
              <a:endCxn id="597" idx="6"/>
            </p:cNvCxnSpPr>
            <p:nvPr/>
          </p:nvCxnSpPr>
          <p:spPr>
            <a:xfrm flipH="1" flipV="1">
              <a:off x="7369262" y="2987783"/>
              <a:ext cx="2166305" cy="69819"/>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8" name="Straight Arrow Connector 607"/>
            <p:cNvCxnSpPr>
              <a:stCxn id="598" idx="2"/>
              <a:endCxn id="793" idx="1"/>
            </p:cNvCxnSpPr>
            <p:nvPr/>
          </p:nvCxnSpPr>
          <p:spPr>
            <a:xfrm flipH="1">
              <a:off x="7311552" y="3815251"/>
              <a:ext cx="2118003" cy="99114"/>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9" name="Straight Arrow Connector 608"/>
            <p:cNvCxnSpPr>
              <a:stCxn id="914" idx="1"/>
              <a:endCxn id="600" idx="6"/>
            </p:cNvCxnSpPr>
            <p:nvPr/>
          </p:nvCxnSpPr>
          <p:spPr>
            <a:xfrm flipH="1">
              <a:off x="10141403" y="2796318"/>
              <a:ext cx="2091091" cy="164297"/>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0" name="Oval 609"/>
            <p:cNvSpPr/>
            <p:nvPr/>
          </p:nvSpPr>
          <p:spPr>
            <a:xfrm>
              <a:off x="12232493" y="3715151"/>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611" name="Straight Arrow Connector 610"/>
            <p:cNvCxnSpPr>
              <a:stCxn id="610" idx="2"/>
              <a:endCxn id="598" idx="6"/>
            </p:cNvCxnSpPr>
            <p:nvPr/>
          </p:nvCxnSpPr>
          <p:spPr>
            <a:xfrm flipH="1" flipV="1">
              <a:off x="10139336" y="3815251"/>
              <a:ext cx="2093156" cy="37060"/>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03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317561"/>
            <a:ext cx="11360800" cy="763600"/>
          </a:xfrm>
        </p:spPr>
        <p:txBody>
          <a:bodyPr>
            <a:normAutofit fontScale="90000"/>
          </a:bodyPr>
          <a:lstStyle/>
          <a:p>
            <a:r>
              <a:rPr lang="en-US" dirty="0"/>
              <a:t>NLP Processed Documents are Graphs</a:t>
            </a:r>
          </a:p>
        </p:txBody>
      </p:sp>
      <p:sp>
        <p:nvSpPr>
          <p:cNvPr id="3" name="Text Placeholder 2"/>
          <p:cNvSpPr>
            <a:spLocks noGrp="1"/>
          </p:cNvSpPr>
          <p:nvPr>
            <p:ph type="body" idx="1"/>
          </p:nvPr>
        </p:nvSpPr>
        <p:spPr>
          <a:xfrm>
            <a:off x="1157925" y="5638418"/>
            <a:ext cx="9876150" cy="715815"/>
          </a:xfrm>
        </p:spPr>
        <p:txBody>
          <a:bodyPr>
            <a:normAutofit fontScale="85000" lnSpcReduction="10000"/>
          </a:bodyPr>
          <a:lstStyle/>
          <a:p>
            <a:pPr marL="0" indent="0">
              <a:buNone/>
            </a:pPr>
            <a:r>
              <a:rPr lang="en-US" i="1" dirty="0"/>
              <a:t> Facts can be extracted directly from text documents and placed into a graphs</a:t>
            </a:r>
          </a:p>
        </p:txBody>
      </p:sp>
      <p:sp>
        <p:nvSpPr>
          <p:cNvPr id="4" name="Slide Number Placeholder 3"/>
          <p:cNvSpPr>
            <a:spLocks noGrp="1"/>
          </p:cNvSpPr>
          <p:nvPr>
            <p:ph type="sldNum" idx="12"/>
          </p:nvPr>
        </p:nvSpPr>
        <p:spPr/>
        <p:txBody>
          <a:bodyPr/>
          <a:lstStyle/>
          <a:p>
            <a:fld id="{00000000-1234-1234-1234-123412341234}" type="slidenum">
              <a:rPr lang="en" smtClean="0"/>
              <a:pPr/>
              <a:t>21</a:t>
            </a:fld>
            <a:endParaRPr lang="en"/>
          </a:p>
        </p:txBody>
      </p:sp>
      <p:sp>
        <p:nvSpPr>
          <p:cNvPr id="5" name="TextBox 4"/>
          <p:cNvSpPr txBox="1"/>
          <p:nvPr/>
        </p:nvSpPr>
        <p:spPr>
          <a:xfrm>
            <a:off x="1539169" y="1462961"/>
            <a:ext cx="9494906" cy="1141979"/>
          </a:xfrm>
          <a:prstGeom prst="rect">
            <a:avLst/>
          </a:prstGeom>
          <a:solidFill>
            <a:schemeClr val="bg1">
              <a:lumMod val="95000"/>
            </a:schemeClr>
          </a:solidFill>
          <a:ln>
            <a:solidFill>
              <a:schemeClr val="bg1">
                <a:lumMod val="50000"/>
              </a:schemeClr>
            </a:solidFill>
          </a:ln>
        </p:spPr>
        <p:txBody>
          <a:bodyPr wrap="square" rtlCol="0">
            <a:spAutoFit/>
          </a:bodyPr>
          <a:lstStyle/>
          <a:p>
            <a:r>
              <a:rPr lang="en-US" sz="1364" b="1" dirty="0"/>
              <a:t>THIS SERVICES AGREEMENT </a:t>
            </a:r>
            <a:r>
              <a:rPr lang="en-US" sz="1364" dirty="0"/>
              <a:t>(this "Agreement"), </a:t>
            </a:r>
            <a:r>
              <a:rPr lang="en-US" sz="1364" u="sng" dirty="0">
                <a:solidFill>
                  <a:schemeClr val="accent1"/>
                </a:solidFill>
              </a:rPr>
              <a:t>effective as of March 15, 2018 </a:t>
            </a:r>
            <a:r>
              <a:rPr lang="en-US" sz="1364" dirty="0"/>
              <a:t>(the "Effective Date"), is entered into by and between </a:t>
            </a:r>
            <a:r>
              <a:rPr lang="en-US" sz="1364" u="sng" dirty="0">
                <a:solidFill>
                  <a:schemeClr val="accent1"/>
                </a:solidFill>
              </a:rPr>
              <a:t>Acme Services, Inc. </a:t>
            </a:r>
            <a:r>
              <a:rPr lang="en-US" sz="1364" dirty="0"/>
              <a:t>("Company") and </a:t>
            </a:r>
            <a:r>
              <a:rPr lang="en-US" sz="1364" u="sng" dirty="0">
                <a:solidFill>
                  <a:schemeClr val="accent1"/>
                </a:solidFill>
              </a:rPr>
              <a:t>United HealthCare Services, Inc</a:t>
            </a:r>
            <a:r>
              <a:rPr lang="en-US" sz="1364" dirty="0"/>
              <a:t>., for the purpose of setting forth the terms and conditions under which Company will provide certain services to United HealthCare Services, Inc. and its Affiliates (collectively, "UHS"). As used herein, "Affiliate" means any entity directly or indirectly controlled by, controlling, or under common control with United HealthCare Services, Inc. Any Affiliate may receive Services (as defined below) under this Agreement. </a:t>
            </a:r>
          </a:p>
        </p:txBody>
      </p:sp>
      <p:sp>
        <p:nvSpPr>
          <p:cNvPr id="6" name="Oval 5"/>
          <p:cNvSpPr/>
          <p:nvPr/>
        </p:nvSpPr>
        <p:spPr>
          <a:xfrm>
            <a:off x="1649786" y="3906177"/>
            <a:ext cx="1696614" cy="518832"/>
          </a:xfrm>
          <a:prstGeom prst="ellipse">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000" b="1" dirty="0"/>
              <a:t>Contract</a:t>
            </a:r>
          </a:p>
        </p:txBody>
      </p:sp>
      <p:sp>
        <p:nvSpPr>
          <p:cNvPr id="7" name="Oval 6"/>
          <p:cNvSpPr/>
          <p:nvPr/>
        </p:nvSpPr>
        <p:spPr>
          <a:xfrm>
            <a:off x="6965674" y="3214702"/>
            <a:ext cx="2375356" cy="518832"/>
          </a:xfrm>
          <a:prstGeom prst="ellipse">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b="1"/>
              <a:t>March </a:t>
            </a:r>
            <a:r>
              <a:rPr lang="en-US" b="1" dirty="0"/>
              <a:t>15 2018</a:t>
            </a:r>
          </a:p>
        </p:txBody>
      </p:sp>
      <p:sp>
        <p:nvSpPr>
          <p:cNvPr id="8" name="Rectangle 7"/>
          <p:cNvSpPr/>
          <p:nvPr/>
        </p:nvSpPr>
        <p:spPr>
          <a:xfrm>
            <a:off x="4179641" y="3299394"/>
            <a:ext cx="2044115" cy="38590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600" b="1">
                <a:solidFill>
                  <a:schemeClr val="tx1"/>
                </a:solidFill>
              </a:rPr>
              <a:t>Effective Date</a:t>
            </a:r>
            <a:endParaRPr lang="en-US" sz="1600" b="1" dirty="0" err="1">
              <a:solidFill>
                <a:schemeClr val="tx1"/>
              </a:solidFill>
            </a:endParaRPr>
          </a:p>
        </p:txBody>
      </p:sp>
      <p:sp>
        <p:nvSpPr>
          <p:cNvPr id="9" name="Rectangle 8"/>
          <p:cNvSpPr/>
          <p:nvPr/>
        </p:nvSpPr>
        <p:spPr>
          <a:xfrm>
            <a:off x="4179643" y="3974683"/>
            <a:ext cx="2044115" cy="38590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600" b="1" dirty="0">
                <a:solidFill>
                  <a:schemeClr val="tx1"/>
                </a:solidFill>
              </a:rPr>
              <a:t>Service Provider</a:t>
            </a:r>
          </a:p>
        </p:txBody>
      </p:sp>
      <p:sp>
        <p:nvSpPr>
          <p:cNvPr id="10" name="Oval 9"/>
          <p:cNvSpPr/>
          <p:nvPr/>
        </p:nvSpPr>
        <p:spPr>
          <a:xfrm>
            <a:off x="6965674" y="3906177"/>
            <a:ext cx="3248439" cy="518832"/>
          </a:xfrm>
          <a:prstGeom prst="ellipse">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b="1" dirty="0"/>
              <a:t>Acme Services Inc.</a:t>
            </a:r>
          </a:p>
        </p:txBody>
      </p:sp>
      <p:sp>
        <p:nvSpPr>
          <p:cNvPr id="11" name="Rectangle 10"/>
          <p:cNvSpPr/>
          <p:nvPr/>
        </p:nvSpPr>
        <p:spPr>
          <a:xfrm>
            <a:off x="4179641" y="4613257"/>
            <a:ext cx="2044115" cy="38590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600" b="1">
                <a:solidFill>
                  <a:schemeClr val="tx1"/>
                </a:solidFill>
              </a:rPr>
              <a:t>Service Consumer</a:t>
            </a:r>
            <a:endParaRPr lang="en-US" sz="1600" b="1" dirty="0">
              <a:solidFill>
                <a:schemeClr val="tx1"/>
              </a:solidFill>
            </a:endParaRPr>
          </a:p>
        </p:txBody>
      </p:sp>
      <p:sp>
        <p:nvSpPr>
          <p:cNvPr id="12" name="Oval 11"/>
          <p:cNvSpPr/>
          <p:nvPr/>
        </p:nvSpPr>
        <p:spPr>
          <a:xfrm>
            <a:off x="6965674" y="4546791"/>
            <a:ext cx="3432408" cy="518832"/>
          </a:xfrm>
          <a:prstGeom prst="ellipse">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b="1" dirty="0"/>
              <a:t>United HealthCare </a:t>
            </a:r>
          </a:p>
        </p:txBody>
      </p:sp>
      <p:cxnSp>
        <p:nvCxnSpPr>
          <p:cNvPr id="14" name="Straight Arrow Connector 13"/>
          <p:cNvCxnSpPr>
            <a:stCxn id="6" idx="6"/>
            <a:endCxn id="8" idx="1"/>
          </p:cNvCxnSpPr>
          <p:nvPr/>
        </p:nvCxnSpPr>
        <p:spPr>
          <a:xfrm flipV="1">
            <a:off x="3346400" y="3492344"/>
            <a:ext cx="833241" cy="673249"/>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6"/>
            <a:endCxn id="9" idx="1"/>
          </p:cNvCxnSpPr>
          <p:nvPr/>
        </p:nvCxnSpPr>
        <p:spPr>
          <a:xfrm>
            <a:off x="3346400" y="4165593"/>
            <a:ext cx="833243" cy="204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6"/>
            <a:endCxn id="11" idx="1"/>
          </p:cNvCxnSpPr>
          <p:nvPr/>
        </p:nvCxnSpPr>
        <p:spPr>
          <a:xfrm>
            <a:off x="3346400" y="4165593"/>
            <a:ext cx="833241" cy="640614"/>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7" idx="2"/>
          </p:cNvCxnSpPr>
          <p:nvPr/>
        </p:nvCxnSpPr>
        <p:spPr>
          <a:xfrm>
            <a:off x="6223756" y="3474118"/>
            <a:ext cx="741918"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223757" y="4157477"/>
            <a:ext cx="838083"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1" idx="3"/>
            <a:endCxn id="12" idx="2"/>
          </p:cNvCxnSpPr>
          <p:nvPr/>
        </p:nvCxnSpPr>
        <p:spPr>
          <a:xfrm flipV="1">
            <a:off x="6223756" y="4806207"/>
            <a:ext cx="741918" cy="1"/>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9098362" y="2989986"/>
            <a:ext cx="904287" cy="302262"/>
          </a:xfrm>
          <a:prstGeom prst="rect">
            <a:avLst/>
          </a:prstGeom>
          <a:noFill/>
        </p:spPr>
        <p:txBody>
          <a:bodyPr wrap="none" rtlCol="0">
            <a:spAutoFit/>
          </a:bodyPr>
          <a:lstStyle/>
          <a:p>
            <a:r>
              <a:rPr lang="en-US" sz="1364" dirty="0"/>
              <a:t>type=date</a:t>
            </a:r>
          </a:p>
        </p:txBody>
      </p:sp>
      <p:sp>
        <p:nvSpPr>
          <p:cNvPr id="38" name="TextBox 37"/>
          <p:cNvSpPr txBox="1"/>
          <p:nvPr/>
        </p:nvSpPr>
        <p:spPr>
          <a:xfrm>
            <a:off x="9706283" y="3605910"/>
            <a:ext cx="1233286" cy="302262"/>
          </a:xfrm>
          <a:prstGeom prst="rect">
            <a:avLst/>
          </a:prstGeom>
          <a:noFill/>
        </p:spPr>
        <p:txBody>
          <a:bodyPr wrap="none" rtlCol="0">
            <a:spAutoFit/>
          </a:bodyPr>
          <a:lstStyle/>
          <a:p>
            <a:r>
              <a:rPr lang="en-US" sz="1364" dirty="0"/>
              <a:t>t</a:t>
            </a:r>
            <a:r>
              <a:rPr lang="en-US" sz="1364"/>
              <a:t>ype=company</a:t>
            </a:r>
            <a:endParaRPr lang="en-US" sz="1364" dirty="0"/>
          </a:p>
        </p:txBody>
      </p:sp>
      <p:sp>
        <p:nvSpPr>
          <p:cNvPr id="39" name="TextBox 38"/>
          <p:cNvSpPr txBox="1"/>
          <p:nvPr/>
        </p:nvSpPr>
        <p:spPr>
          <a:xfrm>
            <a:off x="9953280" y="4335288"/>
            <a:ext cx="1233286" cy="302262"/>
          </a:xfrm>
          <a:prstGeom prst="rect">
            <a:avLst/>
          </a:prstGeom>
          <a:noFill/>
        </p:spPr>
        <p:txBody>
          <a:bodyPr wrap="none" rtlCol="0">
            <a:spAutoFit/>
          </a:bodyPr>
          <a:lstStyle/>
          <a:p>
            <a:r>
              <a:rPr lang="en-US" sz="1364" dirty="0"/>
              <a:t>t</a:t>
            </a:r>
            <a:r>
              <a:rPr lang="en-US" sz="1364"/>
              <a:t>ype=company</a:t>
            </a:r>
            <a:endParaRPr lang="en-US" sz="1364" dirty="0"/>
          </a:p>
        </p:txBody>
      </p:sp>
      <p:sp>
        <p:nvSpPr>
          <p:cNvPr id="40" name="TextBox 39"/>
          <p:cNvSpPr txBox="1"/>
          <p:nvPr/>
        </p:nvSpPr>
        <p:spPr>
          <a:xfrm>
            <a:off x="4543629" y="5059236"/>
            <a:ext cx="1007712" cy="281167"/>
          </a:xfrm>
          <a:prstGeom prst="rect">
            <a:avLst/>
          </a:prstGeom>
          <a:noFill/>
        </p:spPr>
        <p:txBody>
          <a:bodyPr wrap="none" rtlCol="0">
            <a:spAutoFit/>
          </a:bodyPr>
          <a:lstStyle/>
          <a:p>
            <a:r>
              <a:rPr lang="en-US" sz="1227"/>
              <a:t>relationships</a:t>
            </a:r>
            <a:endParaRPr lang="en-US" sz="1227" dirty="0"/>
          </a:p>
        </p:txBody>
      </p:sp>
    </p:spTree>
    <p:extLst>
      <p:ext uri="{BB962C8B-B14F-4D97-AF65-F5344CB8AC3E}">
        <p14:creationId xmlns:p14="http://schemas.microsoft.com/office/powerpoint/2010/main" val="25428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51368" y="1071563"/>
            <a:ext cx="9793432" cy="5160818"/>
          </a:xfrm>
          <a:prstGeom prst="rect">
            <a:avLst/>
          </a:prstGeom>
        </p:spPr>
      </p:pic>
      <p:sp>
        <p:nvSpPr>
          <p:cNvPr id="20" name="Rectangle 19"/>
          <p:cNvSpPr/>
          <p:nvPr/>
        </p:nvSpPr>
        <p:spPr>
          <a:xfrm>
            <a:off x="7644895" y="1071563"/>
            <a:ext cx="2055451" cy="17729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4" name="Slide Number Placeholder 3"/>
          <p:cNvSpPr>
            <a:spLocks noGrp="1"/>
          </p:cNvSpPr>
          <p:nvPr>
            <p:ph type="sldNum" sz="quarter" idx="12"/>
          </p:nvPr>
        </p:nvSpPr>
        <p:spPr/>
        <p:txBody>
          <a:bodyPr/>
          <a:lstStyle/>
          <a:p>
            <a:fld id="{00000000-1234-1234-1234-123412341234}" type="slidenum">
              <a:rPr lang="en" smtClean="0"/>
              <a:pPr/>
              <a:t>22</a:t>
            </a:fld>
            <a:endParaRPr lang="en"/>
          </a:p>
        </p:txBody>
      </p:sp>
      <p:sp>
        <p:nvSpPr>
          <p:cNvPr id="2" name="Title 1"/>
          <p:cNvSpPr>
            <a:spLocks noGrp="1"/>
          </p:cNvSpPr>
          <p:nvPr>
            <p:ph type="title" idx="4294967295"/>
          </p:nvPr>
        </p:nvSpPr>
        <p:spPr>
          <a:xfrm>
            <a:off x="998234" y="212854"/>
            <a:ext cx="10299700" cy="566738"/>
          </a:xfrm>
        </p:spPr>
        <p:txBody>
          <a:bodyPr>
            <a:normAutofit fontScale="90000"/>
          </a:bodyPr>
          <a:lstStyle/>
          <a:p>
            <a:r>
              <a:rPr lang="en-US" dirty="0"/>
              <a:t>Medical Vocabularies are Graphs (UMLS)</a:t>
            </a:r>
          </a:p>
        </p:txBody>
      </p:sp>
      <p:sp>
        <p:nvSpPr>
          <p:cNvPr id="6" name="Rectangle 5"/>
          <p:cNvSpPr/>
          <p:nvPr/>
        </p:nvSpPr>
        <p:spPr>
          <a:xfrm>
            <a:off x="7800759" y="1188460"/>
            <a:ext cx="389659" cy="1363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7" name="TextBox 6"/>
          <p:cNvSpPr txBox="1"/>
          <p:nvPr/>
        </p:nvSpPr>
        <p:spPr>
          <a:xfrm>
            <a:off x="8231777" y="1141235"/>
            <a:ext cx="484428" cy="260199"/>
          </a:xfrm>
          <a:prstGeom prst="rect">
            <a:avLst/>
          </a:prstGeom>
          <a:noFill/>
        </p:spPr>
        <p:txBody>
          <a:bodyPr wrap="none" rtlCol="0">
            <a:spAutoFit/>
          </a:bodyPr>
          <a:lstStyle/>
          <a:p>
            <a:r>
              <a:rPr lang="en-US" sz="1091"/>
              <a:t>Gene</a:t>
            </a:r>
            <a:endParaRPr lang="en-US" sz="1091" dirty="0"/>
          </a:p>
        </p:txBody>
      </p:sp>
      <p:sp>
        <p:nvSpPr>
          <p:cNvPr id="8" name="Rectangle 7"/>
          <p:cNvSpPr/>
          <p:nvPr/>
        </p:nvSpPr>
        <p:spPr>
          <a:xfrm>
            <a:off x="7800759" y="1422255"/>
            <a:ext cx="389659" cy="1363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9" name="TextBox 8"/>
          <p:cNvSpPr txBox="1"/>
          <p:nvPr/>
        </p:nvSpPr>
        <p:spPr>
          <a:xfrm>
            <a:off x="8231777" y="1375029"/>
            <a:ext cx="458780" cy="260199"/>
          </a:xfrm>
          <a:prstGeom prst="rect">
            <a:avLst/>
          </a:prstGeom>
          <a:noFill/>
        </p:spPr>
        <p:txBody>
          <a:bodyPr wrap="none" rtlCol="0">
            <a:spAutoFit/>
          </a:bodyPr>
          <a:lstStyle/>
          <a:p>
            <a:r>
              <a:rPr lang="en-US" sz="1091" dirty="0"/>
              <a:t>Drug</a:t>
            </a:r>
          </a:p>
        </p:txBody>
      </p:sp>
      <p:sp>
        <p:nvSpPr>
          <p:cNvPr id="10" name="Rectangle 9"/>
          <p:cNvSpPr/>
          <p:nvPr/>
        </p:nvSpPr>
        <p:spPr>
          <a:xfrm>
            <a:off x="7800759" y="1664710"/>
            <a:ext cx="389659" cy="13638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 name="TextBox 10"/>
          <p:cNvSpPr txBox="1"/>
          <p:nvPr/>
        </p:nvSpPr>
        <p:spPr>
          <a:xfrm>
            <a:off x="8234203" y="1617485"/>
            <a:ext cx="768159" cy="260199"/>
          </a:xfrm>
          <a:prstGeom prst="rect">
            <a:avLst/>
          </a:prstGeom>
          <a:noFill/>
        </p:spPr>
        <p:txBody>
          <a:bodyPr wrap="none" rtlCol="0">
            <a:spAutoFit/>
          </a:bodyPr>
          <a:lstStyle/>
          <a:p>
            <a:r>
              <a:rPr lang="en-US" sz="1091" dirty="0"/>
              <a:t>Publishing</a:t>
            </a:r>
          </a:p>
        </p:txBody>
      </p:sp>
      <p:sp>
        <p:nvSpPr>
          <p:cNvPr id="12" name="Rectangle 11"/>
          <p:cNvSpPr/>
          <p:nvPr/>
        </p:nvSpPr>
        <p:spPr>
          <a:xfrm>
            <a:off x="7800759" y="1887000"/>
            <a:ext cx="389659" cy="136381"/>
          </a:xfrm>
          <a:prstGeom prst="rect">
            <a:avLst/>
          </a:prstGeom>
          <a:solidFill>
            <a:srgbClr val="FFD1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3" name="TextBox 12"/>
          <p:cNvSpPr txBox="1"/>
          <p:nvPr/>
        </p:nvSpPr>
        <p:spPr>
          <a:xfrm>
            <a:off x="8231179" y="1848317"/>
            <a:ext cx="704039" cy="260199"/>
          </a:xfrm>
          <a:prstGeom prst="rect">
            <a:avLst/>
          </a:prstGeom>
          <a:noFill/>
        </p:spPr>
        <p:txBody>
          <a:bodyPr wrap="none" rtlCol="0">
            <a:spAutoFit/>
          </a:bodyPr>
          <a:lstStyle/>
          <a:p>
            <a:r>
              <a:rPr lang="en-US" sz="1091" dirty="0"/>
              <a:t>Anatomy</a:t>
            </a:r>
          </a:p>
        </p:txBody>
      </p:sp>
      <p:sp>
        <p:nvSpPr>
          <p:cNvPr id="14" name="Rectangle 13"/>
          <p:cNvSpPr/>
          <p:nvPr/>
        </p:nvSpPr>
        <p:spPr>
          <a:xfrm>
            <a:off x="7800759" y="2120794"/>
            <a:ext cx="389659" cy="13638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5" name="TextBox 14"/>
          <p:cNvSpPr txBox="1"/>
          <p:nvPr/>
        </p:nvSpPr>
        <p:spPr>
          <a:xfrm>
            <a:off x="8226754" y="2056818"/>
            <a:ext cx="1151277" cy="260199"/>
          </a:xfrm>
          <a:prstGeom prst="rect">
            <a:avLst/>
          </a:prstGeom>
          <a:noFill/>
        </p:spPr>
        <p:txBody>
          <a:bodyPr wrap="none" rtlCol="0">
            <a:spAutoFit/>
          </a:bodyPr>
          <a:lstStyle/>
          <a:p>
            <a:r>
              <a:rPr lang="en-US" sz="1091" dirty="0"/>
              <a:t>Diagnosis Coding</a:t>
            </a:r>
          </a:p>
        </p:txBody>
      </p:sp>
      <p:sp>
        <p:nvSpPr>
          <p:cNvPr id="16" name="Rectangle 15"/>
          <p:cNvSpPr/>
          <p:nvPr/>
        </p:nvSpPr>
        <p:spPr>
          <a:xfrm>
            <a:off x="7800161" y="2361587"/>
            <a:ext cx="389659" cy="13638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7" name="TextBox 16"/>
          <p:cNvSpPr txBox="1"/>
          <p:nvPr/>
        </p:nvSpPr>
        <p:spPr>
          <a:xfrm>
            <a:off x="8231180" y="2287650"/>
            <a:ext cx="816249" cy="260199"/>
          </a:xfrm>
          <a:prstGeom prst="rect">
            <a:avLst/>
          </a:prstGeom>
          <a:noFill/>
        </p:spPr>
        <p:txBody>
          <a:bodyPr wrap="none" rtlCol="0">
            <a:spAutoFit/>
          </a:bodyPr>
          <a:lstStyle/>
          <a:p>
            <a:r>
              <a:rPr lang="en-US" sz="1091" dirty="0"/>
              <a:t>Integration</a:t>
            </a:r>
          </a:p>
        </p:txBody>
      </p:sp>
      <p:sp>
        <p:nvSpPr>
          <p:cNvPr id="18" name="Rectangle 17"/>
          <p:cNvSpPr/>
          <p:nvPr/>
        </p:nvSpPr>
        <p:spPr>
          <a:xfrm>
            <a:off x="7800161" y="2601876"/>
            <a:ext cx="389659" cy="136381"/>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9" name="TextBox 18"/>
          <p:cNvSpPr txBox="1"/>
          <p:nvPr/>
        </p:nvSpPr>
        <p:spPr>
          <a:xfrm>
            <a:off x="8238665" y="2528443"/>
            <a:ext cx="825867" cy="260199"/>
          </a:xfrm>
          <a:prstGeom prst="rect">
            <a:avLst/>
          </a:prstGeom>
          <a:noFill/>
        </p:spPr>
        <p:txBody>
          <a:bodyPr wrap="none" rtlCol="0">
            <a:spAutoFit/>
          </a:bodyPr>
          <a:lstStyle/>
          <a:p>
            <a:r>
              <a:rPr lang="en-US" sz="1091" dirty="0"/>
              <a:t>Procedures</a:t>
            </a:r>
          </a:p>
        </p:txBody>
      </p:sp>
    </p:spTree>
    <p:extLst>
      <p:ext uri="{BB962C8B-B14F-4D97-AF65-F5344CB8AC3E}">
        <p14:creationId xmlns:p14="http://schemas.microsoft.com/office/powerpoint/2010/main" val="2521972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59" y="312302"/>
            <a:ext cx="11288111" cy="769992"/>
          </a:xfrm>
        </p:spPr>
        <p:txBody>
          <a:bodyPr>
            <a:normAutofit/>
          </a:bodyPr>
          <a:lstStyle/>
          <a:p>
            <a:r>
              <a:rPr lang="en-US" dirty="0"/>
              <a:t>Sample Graph Traversal Patterns</a:t>
            </a:r>
          </a:p>
        </p:txBody>
      </p:sp>
      <p:sp>
        <p:nvSpPr>
          <p:cNvPr id="4" name="Slide Number Placeholder 3"/>
          <p:cNvSpPr>
            <a:spLocks noGrp="1"/>
          </p:cNvSpPr>
          <p:nvPr>
            <p:ph type="sldNum" sz="quarter" idx="12"/>
          </p:nvPr>
        </p:nvSpPr>
        <p:spPr/>
        <p:txBody>
          <a:bodyPr/>
          <a:lstStyle/>
          <a:p>
            <a:fld id="{00000000-1234-1234-1234-123412341234}" type="slidenum">
              <a:rPr lang="en" smtClean="0"/>
              <a:pPr/>
              <a:t>23</a:t>
            </a:fld>
            <a:endParaRPr lang="en"/>
          </a:p>
        </p:txBody>
      </p:sp>
      <p:sp>
        <p:nvSpPr>
          <p:cNvPr id="5" name="TextBox 4"/>
          <p:cNvSpPr txBox="1"/>
          <p:nvPr/>
        </p:nvSpPr>
        <p:spPr>
          <a:xfrm>
            <a:off x="1264185" y="1458982"/>
            <a:ext cx="2026227" cy="892552"/>
          </a:xfrm>
          <a:prstGeom prst="rect">
            <a:avLst/>
          </a:prstGeom>
          <a:noFill/>
        </p:spPr>
        <p:txBody>
          <a:bodyPr wrap="square" rtlCol="0">
            <a:spAutoFit/>
          </a:bodyPr>
          <a:lstStyle/>
          <a:p>
            <a:r>
              <a:rPr lang="en-US" sz="2400" b="1" dirty="0"/>
              <a:t>Dependencies</a:t>
            </a:r>
          </a:p>
          <a:p>
            <a:pPr marL="233789" indent="-233789">
              <a:buFont typeface="Arial" charset="0"/>
              <a:buChar char="•"/>
            </a:pPr>
            <a:r>
              <a:rPr lang="en-US" sz="1400" dirty="0"/>
              <a:t>Failure chains</a:t>
            </a:r>
          </a:p>
          <a:p>
            <a:pPr marL="233789" indent="-233789">
              <a:buFont typeface="Arial" charset="0"/>
              <a:buChar char="•"/>
            </a:pPr>
            <a:r>
              <a:rPr lang="en-US" sz="1400" dirty="0"/>
              <a:t>Order of operations</a:t>
            </a:r>
          </a:p>
        </p:txBody>
      </p:sp>
      <p:sp>
        <p:nvSpPr>
          <p:cNvPr id="6" name="TextBox 5"/>
          <p:cNvSpPr txBox="1"/>
          <p:nvPr/>
        </p:nvSpPr>
        <p:spPr>
          <a:xfrm>
            <a:off x="4928959" y="1458982"/>
            <a:ext cx="2239217" cy="892552"/>
          </a:xfrm>
          <a:prstGeom prst="rect">
            <a:avLst/>
          </a:prstGeom>
          <a:noFill/>
        </p:spPr>
        <p:txBody>
          <a:bodyPr wrap="square" rtlCol="0">
            <a:spAutoFit/>
          </a:bodyPr>
          <a:lstStyle/>
          <a:p>
            <a:r>
              <a:rPr lang="en-US" sz="2400" b="1" dirty="0"/>
              <a:t>Clustering</a:t>
            </a:r>
          </a:p>
          <a:p>
            <a:pPr marL="233789" indent="-233789">
              <a:buFont typeface="Arial" charset="0"/>
              <a:buChar char="•"/>
            </a:pPr>
            <a:r>
              <a:rPr lang="en-US" sz="1400" dirty="0"/>
              <a:t>Finding related items</a:t>
            </a:r>
          </a:p>
          <a:p>
            <a:pPr marL="233789" indent="-233789">
              <a:buFont typeface="Arial" charset="0"/>
              <a:buChar char="•"/>
            </a:pPr>
            <a:r>
              <a:rPr lang="en-US" sz="1400" dirty="0"/>
              <a:t>Friends, fraud networks</a:t>
            </a:r>
          </a:p>
        </p:txBody>
      </p:sp>
      <p:sp>
        <p:nvSpPr>
          <p:cNvPr id="7" name="TextBox 6"/>
          <p:cNvSpPr txBox="1"/>
          <p:nvPr/>
        </p:nvSpPr>
        <p:spPr>
          <a:xfrm>
            <a:off x="7834841" y="1469621"/>
            <a:ext cx="2463402" cy="892552"/>
          </a:xfrm>
          <a:prstGeom prst="rect">
            <a:avLst/>
          </a:prstGeom>
          <a:noFill/>
        </p:spPr>
        <p:txBody>
          <a:bodyPr wrap="square" rtlCol="0">
            <a:spAutoFit/>
          </a:bodyPr>
          <a:lstStyle/>
          <a:p>
            <a:r>
              <a:rPr lang="en-US" sz="2400" b="1" dirty="0"/>
              <a:t>Similarity</a:t>
            </a:r>
          </a:p>
          <a:p>
            <a:pPr marL="233789" indent="-233789">
              <a:buFont typeface="Arial" charset="0"/>
              <a:buChar char="•"/>
            </a:pPr>
            <a:r>
              <a:rPr lang="en-US" sz="1400" dirty="0"/>
              <a:t>Similar paths and patterns</a:t>
            </a:r>
          </a:p>
          <a:p>
            <a:endParaRPr lang="en-US" sz="1400" dirty="0"/>
          </a:p>
        </p:txBody>
      </p:sp>
      <p:sp>
        <p:nvSpPr>
          <p:cNvPr id="8" name="TextBox 7"/>
          <p:cNvSpPr txBox="1"/>
          <p:nvPr/>
        </p:nvSpPr>
        <p:spPr>
          <a:xfrm>
            <a:off x="1281925" y="3964639"/>
            <a:ext cx="3238168" cy="954107"/>
          </a:xfrm>
          <a:prstGeom prst="rect">
            <a:avLst/>
          </a:prstGeom>
          <a:noFill/>
        </p:spPr>
        <p:txBody>
          <a:bodyPr wrap="square" rtlCol="0">
            <a:spAutoFit/>
          </a:bodyPr>
          <a:lstStyle/>
          <a:p>
            <a:r>
              <a:rPr lang="en-US" sz="2400" b="1" dirty="0"/>
              <a:t>Matching/Categorizing</a:t>
            </a:r>
          </a:p>
          <a:p>
            <a:pPr marL="233789" indent="-233789">
              <a:buFont typeface="Arial" charset="0"/>
              <a:buChar char="•"/>
            </a:pPr>
            <a:r>
              <a:rPr lang="en-US" sz="1400" dirty="0"/>
              <a:t>Look for and tag specific patterns</a:t>
            </a:r>
          </a:p>
          <a:p>
            <a:endParaRPr lang="en-US" dirty="0"/>
          </a:p>
        </p:txBody>
      </p:sp>
      <p:sp>
        <p:nvSpPr>
          <p:cNvPr id="9" name="TextBox 8"/>
          <p:cNvSpPr txBox="1"/>
          <p:nvPr/>
        </p:nvSpPr>
        <p:spPr>
          <a:xfrm>
            <a:off x="4786082" y="3951244"/>
            <a:ext cx="2593590" cy="1292662"/>
          </a:xfrm>
          <a:prstGeom prst="rect">
            <a:avLst/>
          </a:prstGeom>
          <a:noFill/>
        </p:spPr>
        <p:txBody>
          <a:bodyPr wrap="square" rtlCol="0">
            <a:spAutoFit/>
          </a:bodyPr>
          <a:lstStyle/>
          <a:p>
            <a:r>
              <a:rPr lang="en-US" sz="2400" b="1" dirty="0"/>
              <a:t>Flow/Cost</a:t>
            </a:r>
          </a:p>
          <a:p>
            <a:pPr marL="233789" indent="-233789">
              <a:buFont typeface="Arial" charset="0"/>
              <a:buChar char="•"/>
            </a:pPr>
            <a:r>
              <a:rPr lang="en-US" dirty="0"/>
              <a:t>Optimize costs based on routing</a:t>
            </a:r>
          </a:p>
          <a:p>
            <a:pPr marL="233789" indent="-233789">
              <a:buFont typeface="Arial" charset="0"/>
              <a:buChar char="•"/>
            </a:pPr>
            <a:r>
              <a:rPr lang="en-US" dirty="0"/>
              <a:t>Path optimization</a:t>
            </a:r>
          </a:p>
        </p:txBody>
      </p:sp>
      <p:sp>
        <p:nvSpPr>
          <p:cNvPr id="10" name="TextBox 9"/>
          <p:cNvSpPr txBox="1"/>
          <p:nvPr/>
        </p:nvSpPr>
        <p:spPr>
          <a:xfrm>
            <a:off x="7816656" y="3994438"/>
            <a:ext cx="2929633" cy="892552"/>
          </a:xfrm>
          <a:prstGeom prst="rect">
            <a:avLst/>
          </a:prstGeom>
          <a:noFill/>
        </p:spPr>
        <p:txBody>
          <a:bodyPr wrap="square" rtlCol="0">
            <a:spAutoFit/>
          </a:bodyPr>
          <a:lstStyle/>
          <a:p>
            <a:r>
              <a:rPr lang="en-US" sz="2400" b="1" dirty="0"/>
              <a:t>Centrality/Search</a:t>
            </a:r>
          </a:p>
          <a:p>
            <a:pPr marL="233789" indent="-233789">
              <a:buFont typeface="Arial" charset="0"/>
              <a:buChar char="•"/>
            </a:pPr>
            <a:r>
              <a:rPr lang="en-US" sz="1400" dirty="0"/>
              <a:t>Which nodes are the most connected or relevant?</a:t>
            </a:r>
          </a:p>
        </p:txBody>
      </p:sp>
      <p:sp>
        <p:nvSpPr>
          <p:cNvPr id="11" name="Rectangle 10"/>
          <p:cNvSpPr/>
          <p:nvPr/>
        </p:nvSpPr>
        <p:spPr>
          <a:xfrm>
            <a:off x="1254038" y="2462534"/>
            <a:ext cx="474085" cy="28250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227" dirty="0">
                <a:solidFill>
                  <a:schemeClr val="tx1"/>
                </a:solidFill>
              </a:rPr>
              <a:t>API</a:t>
            </a:r>
          </a:p>
        </p:txBody>
      </p:sp>
      <p:sp>
        <p:nvSpPr>
          <p:cNvPr id="12" name="Rectangle 11"/>
          <p:cNvSpPr/>
          <p:nvPr/>
        </p:nvSpPr>
        <p:spPr>
          <a:xfrm>
            <a:off x="2208127" y="2462534"/>
            <a:ext cx="638221" cy="282503"/>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227" dirty="0"/>
              <a:t>Server</a:t>
            </a:r>
          </a:p>
        </p:txBody>
      </p:sp>
      <p:sp>
        <p:nvSpPr>
          <p:cNvPr id="13" name="Rectangle 12"/>
          <p:cNvSpPr/>
          <p:nvPr/>
        </p:nvSpPr>
        <p:spPr>
          <a:xfrm>
            <a:off x="3228432" y="2462186"/>
            <a:ext cx="474085" cy="2825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227" dirty="0"/>
              <a:t>Auth</a:t>
            </a:r>
          </a:p>
        </p:txBody>
      </p:sp>
      <p:cxnSp>
        <p:nvCxnSpPr>
          <p:cNvPr id="15" name="Straight Arrow Connector 14"/>
          <p:cNvCxnSpPr>
            <a:cxnSpLocks/>
            <a:stCxn id="11" idx="3"/>
            <a:endCxn id="12" idx="1"/>
          </p:cNvCxnSpPr>
          <p:nvPr/>
        </p:nvCxnSpPr>
        <p:spPr>
          <a:xfrm>
            <a:off x="1728123" y="2603786"/>
            <a:ext cx="480004"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12" idx="3"/>
            <a:endCxn id="13" idx="1"/>
          </p:cNvCxnSpPr>
          <p:nvPr/>
        </p:nvCxnSpPr>
        <p:spPr>
          <a:xfrm flipV="1">
            <a:off x="2846348" y="2603438"/>
            <a:ext cx="382084" cy="34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5109574" y="2635562"/>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25" name="Oval 24"/>
          <p:cNvSpPr/>
          <p:nvPr/>
        </p:nvSpPr>
        <p:spPr>
          <a:xfrm>
            <a:off x="5619377" y="2639075"/>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26" name="Oval 25"/>
          <p:cNvSpPr/>
          <p:nvPr/>
        </p:nvSpPr>
        <p:spPr>
          <a:xfrm>
            <a:off x="6127560" y="2635562"/>
            <a:ext cx="282503" cy="282503"/>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27" name="Straight Arrow Connector 26"/>
          <p:cNvCxnSpPr/>
          <p:nvPr/>
        </p:nvCxnSpPr>
        <p:spPr>
          <a:xfrm>
            <a:off x="5392078" y="2776814"/>
            <a:ext cx="227300"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901881" y="2776814"/>
            <a:ext cx="227300"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5929480" y="3352453"/>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30" name="Oval 29"/>
          <p:cNvSpPr/>
          <p:nvPr/>
        </p:nvSpPr>
        <p:spPr>
          <a:xfrm>
            <a:off x="5557684" y="2987606"/>
            <a:ext cx="282503" cy="282503"/>
          </a:xfrm>
          <a:prstGeom prst="ellipse">
            <a:avLst/>
          </a:prstGeom>
          <a:solidFill>
            <a:srgbClr val="888B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32" name="Straight Arrow Connector 31"/>
          <p:cNvCxnSpPr>
            <a:stCxn id="24" idx="5"/>
            <a:endCxn id="30" idx="1"/>
          </p:cNvCxnSpPr>
          <p:nvPr/>
        </p:nvCxnSpPr>
        <p:spPr>
          <a:xfrm>
            <a:off x="5350705" y="2876695"/>
            <a:ext cx="248350" cy="15228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0" idx="5"/>
            <a:endCxn id="29" idx="1"/>
          </p:cNvCxnSpPr>
          <p:nvPr/>
        </p:nvCxnSpPr>
        <p:spPr>
          <a:xfrm>
            <a:off x="5798816" y="3228739"/>
            <a:ext cx="172036" cy="16508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308499" y="5430589"/>
            <a:ext cx="1342696" cy="664887"/>
            <a:chOff x="6949503" y="7434815"/>
            <a:chExt cx="1969287" cy="975167"/>
          </a:xfrm>
        </p:grpSpPr>
        <p:sp>
          <p:nvSpPr>
            <p:cNvPr id="42" name="Oval 41"/>
            <p:cNvSpPr/>
            <p:nvPr/>
          </p:nvSpPr>
          <p:spPr>
            <a:xfrm>
              <a:off x="6949503" y="7434815"/>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43" name="Oval 42"/>
            <p:cNvSpPr/>
            <p:nvPr/>
          </p:nvSpPr>
          <p:spPr>
            <a:xfrm>
              <a:off x="7804372" y="7434815"/>
              <a:ext cx="414338" cy="414338"/>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44" name="Oval 43"/>
            <p:cNvSpPr/>
            <p:nvPr/>
          </p:nvSpPr>
          <p:spPr>
            <a:xfrm>
              <a:off x="8504452" y="7995644"/>
              <a:ext cx="414338" cy="414338"/>
            </a:xfrm>
            <a:prstGeom prst="ellipse">
              <a:avLst/>
            </a:prstGeom>
            <a:solidFill>
              <a:srgbClr val="888B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45" name="Straight Arrow Connector 44"/>
            <p:cNvCxnSpPr>
              <a:stCxn id="42" idx="6"/>
              <a:endCxn id="43" idx="2"/>
            </p:cNvCxnSpPr>
            <p:nvPr/>
          </p:nvCxnSpPr>
          <p:spPr>
            <a:xfrm>
              <a:off x="7363841" y="7641984"/>
              <a:ext cx="440531"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3" idx="5"/>
              <a:endCxn id="44" idx="1"/>
            </p:cNvCxnSpPr>
            <p:nvPr/>
          </p:nvCxnSpPr>
          <p:spPr>
            <a:xfrm>
              <a:off x="8158032" y="7788475"/>
              <a:ext cx="407098" cy="26784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2" idx="5"/>
            </p:cNvCxnSpPr>
            <p:nvPr/>
          </p:nvCxnSpPr>
          <p:spPr>
            <a:xfrm>
              <a:off x="7303163" y="7788475"/>
              <a:ext cx="1197725" cy="50814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8482961" y="5066095"/>
            <a:ext cx="1266781" cy="1067744"/>
            <a:chOff x="10276683" y="6937766"/>
            <a:chExt cx="1857946" cy="1566025"/>
          </a:xfrm>
        </p:grpSpPr>
        <p:sp>
          <p:nvSpPr>
            <p:cNvPr id="58" name="Oval 57"/>
            <p:cNvSpPr/>
            <p:nvPr/>
          </p:nvSpPr>
          <p:spPr>
            <a:xfrm>
              <a:off x="11010307" y="7551874"/>
              <a:ext cx="414338" cy="414338"/>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59" name="Oval 58"/>
            <p:cNvSpPr/>
            <p:nvPr/>
          </p:nvSpPr>
          <p:spPr>
            <a:xfrm>
              <a:off x="11720291" y="6937766"/>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60" name="Oval 59"/>
            <p:cNvSpPr/>
            <p:nvPr/>
          </p:nvSpPr>
          <p:spPr>
            <a:xfrm>
              <a:off x="11681051" y="8089453"/>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61" name="Straight Arrow Connector 60"/>
            <p:cNvCxnSpPr>
              <a:cxnSpLocks/>
              <a:stCxn id="59" idx="3"/>
              <a:endCxn id="58" idx="7"/>
            </p:cNvCxnSpPr>
            <p:nvPr/>
          </p:nvCxnSpPr>
          <p:spPr>
            <a:xfrm flipH="1">
              <a:off x="11363966" y="7291425"/>
              <a:ext cx="417004" cy="32112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cxnSpLocks/>
              <a:stCxn id="60" idx="1"/>
              <a:endCxn id="58" idx="5"/>
            </p:cNvCxnSpPr>
            <p:nvPr/>
          </p:nvCxnSpPr>
          <p:spPr>
            <a:xfrm flipH="1" flipV="1">
              <a:off x="11363966" y="7905533"/>
              <a:ext cx="377764" cy="244599"/>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10276683" y="6937766"/>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72" name="Oval 71"/>
            <p:cNvSpPr/>
            <p:nvPr/>
          </p:nvSpPr>
          <p:spPr>
            <a:xfrm>
              <a:off x="10276683" y="8025411"/>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75" name="Straight Arrow Connector 74"/>
            <p:cNvCxnSpPr>
              <a:cxnSpLocks/>
              <a:stCxn id="72" idx="7"/>
              <a:endCxn id="58" idx="3"/>
            </p:cNvCxnSpPr>
            <p:nvPr/>
          </p:nvCxnSpPr>
          <p:spPr>
            <a:xfrm flipV="1">
              <a:off x="10630342" y="7905533"/>
              <a:ext cx="440644" cy="18055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71" idx="5"/>
              <a:endCxn id="58" idx="1"/>
            </p:cNvCxnSpPr>
            <p:nvPr/>
          </p:nvCxnSpPr>
          <p:spPr>
            <a:xfrm>
              <a:off x="10630342" y="7291425"/>
              <a:ext cx="440644" cy="32112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Oval 82"/>
          <p:cNvSpPr/>
          <p:nvPr/>
        </p:nvSpPr>
        <p:spPr>
          <a:xfrm>
            <a:off x="8024346" y="2293511"/>
            <a:ext cx="282503" cy="282503"/>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84" name="Oval 83"/>
          <p:cNvSpPr/>
          <p:nvPr/>
        </p:nvSpPr>
        <p:spPr>
          <a:xfrm>
            <a:off x="7803148" y="2746499"/>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85" name="Oval 84"/>
          <p:cNvSpPr/>
          <p:nvPr/>
        </p:nvSpPr>
        <p:spPr>
          <a:xfrm>
            <a:off x="8281289" y="2735442"/>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86" name="Oval 85"/>
          <p:cNvSpPr/>
          <p:nvPr/>
        </p:nvSpPr>
        <p:spPr>
          <a:xfrm>
            <a:off x="7958166" y="3237998"/>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87" name="Oval 86"/>
          <p:cNvSpPr/>
          <p:nvPr/>
        </p:nvSpPr>
        <p:spPr>
          <a:xfrm>
            <a:off x="8419660" y="3239249"/>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88" name="Straight Arrow Connector 87"/>
          <p:cNvCxnSpPr>
            <a:stCxn id="83" idx="5"/>
            <a:endCxn id="85" idx="1"/>
          </p:cNvCxnSpPr>
          <p:nvPr/>
        </p:nvCxnSpPr>
        <p:spPr>
          <a:xfrm>
            <a:off x="8265479" y="2534644"/>
            <a:ext cx="57183" cy="24217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83" idx="3"/>
            <a:endCxn id="84" idx="0"/>
          </p:cNvCxnSpPr>
          <p:nvPr/>
        </p:nvCxnSpPr>
        <p:spPr>
          <a:xfrm flipH="1">
            <a:off x="7944400" y="2534643"/>
            <a:ext cx="121317" cy="211856"/>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4" idx="4"/>
            <a:endCxn id="86" idx="1"/>
          </p:cNvCxnSpPr>
          <p:nvPr/>
        </p:nvCxnSpPr>
        <p:spPr>
          <a:xfrm>
            <a:off x="7944401" y="3029002"/>
            <a:ext cx="55138" cy="25036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87" idx="0"/>
          </p:cNvCxnSpPr>
          <p:nvPr/>
        </p:nvCxnSpPr>
        <p:spPr>
          <a:xfrm>
            <a:off x="8482610" y="3002817"/>
            <a:ext cx="78301" cy="23643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86" idx="6"/>
            <a:endCxn id="87" idx="2"/>
          </p:cNvCxnSpPr>
          <p:nvPr/>
        </p:nvCxnSpPr>
        <p:spPr>
          <a:xfrm>
            <a:off x="8240670" y="3379251"/>
            <a:ext cx="178990" cy="1251"/>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9024529" y="2260925"/>
            <a:ext cx="282503" cy="282503"/>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07" name="Oval 106"/>
          <p:cNvSpPr/>
          <p:nvPr/>
        </p:nvSpPr>
        <p:spPr>
          <a:xfrm>
            <a:off x="8803332" y="2713913"/>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08" name="Oval 107"/>
          <p:cNvSpPr/>
          <p:nvPr/>
        </p:nvSpPr>
        <p:spPr>
          <a:xfrm>
            <a:off x="9281473" y="2702856"/>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09" name="Oval 108"/>
          <p:cNvSpPr/>
          <p:nvPr/>
        </p:nvSpPr>
        <p:spPr>
          <a:xfrm>
            <a:off x="8958350" y="3205412"/>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0" name="Oval 109"/>
          <p:cNvSpPr/>
          <p:nvPr/>
        </p:nvSpPr>
        <p:spPr>
          <a:xfrm>
            <a:off x="9419843" y="3206663"/>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111" name="Straight Arrow Connector 110"/>
          <p:cNvCxnSpPr/>
          <p:nvPr/>
        </p:nvCxnSpPr>
        <p:spPr>
          <a:xfrm>
            <a:off x="9265662" y="2502058"/>
            <a:ext cx="57183" cy="24217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H="1">
            <a:off x="8944583" y="2502057"/>
            <a:ext cx="121317" cy="211856"/>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8944584" y="2996416"/>
            <a:ext cx="55138" cy="25036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9482794" y="2970231"/>
            <a:ext cx="78301" cy="23643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9240854" y="3346665"/>
            <a:ext cx="178990" cy="1251"/>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2781734" y="4739293"/>
            <a:ext cx="282503" cy="282503"/>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7" name="Oval 116"/>
          <p:cNvSpPr/>
          <p:nvPr/>
        </p:nvSpPr>
        <p:spPr>
          <a:xfrm>
            <a:off x="2560536" y="5192280"/>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8" name="Oval 117"/>
          <p:cNvSpPr/>
          <p:nvPr/>
        </p:nvSpPr>
        <p:spPr>
          <a:xfrm>
            <a:off x="3038678" y="5181223"/>
            <a:ext cx="282503" cy="2825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9" name="Oval 118"/>
          <p:cNvSpPr/>
          <p:nvPr/>
        </p:nvSpPr>
        <p:spPr>
          <a:xfrm>
            <a:off x="2715554" y="5683780"/>
            <a:ext cx="282503" cy="282503"/>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20" name="Oval 119"/>
          <p:cNvSpPr/>
          <p:nvPr/>
        </p:nvSpPr>
        <p:spPr>
          <a:xfrm>
            <a:off x="3177048" y="5685031"/>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121" name="Straight Arrow Connector 120"/>
          <p:cNvCxnSpPr/>
          <p:nvPr/>
        </p:nvCxnSpPr>
        <p:spPr>
          <a:xfrm>
            <a:off x="3022867" y="4980426"/>
            <a:ext cx="57183" cy="24217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2701788" y="4980424"/>
            <a:ext cx="121317" cy="211856"/>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2701789" y="5474783"/>
            <a:ext cx="55138" cy="25036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3239998" y="5448599"/>
            <a:ext cx="78301" cy="23643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2998059" y="5825033"/>
            <a:ext cx="178990" cy="1251"/>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29" idx="0"/>
            <a:endCxn id="26" idx="4"/>
          </p:cNvCxnSpPr>
          <p:nvPr/>
        </p:nvCxnSpPr>
        <p:spPr>
          <a:xfrm flipV="1">
            <a:off x="6070732" y="2918065"/>
            <a:ext cx="198080" cy="43438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2A798BF4-C73F-924F-B920-83575889F2A6}"/>
              </a:ext>
            </a:extLst>
          </p:cNvPr>
          <p:cNvSpPr/>
          <p:nvPr/>
        </p:nvSpPr>
        <p:spPr>
          <a:xfrm>
            <a:off x="3228431" y="2870813"/>
            <a:ext cx="474085" cy="2825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227" dirty="0"/>
              <a:t>Data</a:t>
            </a:r>
          </a:p>
        </p:txBody>
      </p:sp>
      <p:cxnSp>
        <p:nvCxnSpPr>
          <p:cNvPr id="79" name="Straight Arrow Connector 78">
            <a:extLst>
              <a:ext uri="{FF2B5EF4-FFF2-40B4-BE49-F238E27FC236}">
                <a16:creationId xmlns:a16="http://schemas.microsoft.com/office/drawing/2014/main" id="{4FC90FBA-ABB1-3E40-B2F5-8B841051ED05}"/>
              </a:ext>
            </a:extLst>
          </p:cNvPr>
          <p:cNvCxnSpPr>
            <a:cxnSpLocks/>
            <a:stCxn id="12" idx="3"/>
            <a:endCxn id="77" idx="1"/>
          </p:cNvCxnSpPr>
          <p:nvPr/>
        </p:nvCxnSpPr>
        <p:spPr>
          <a:xfrm>
            <a:off x="2846348" y="2603786"/>
            <a:ext cx="382083" cy="408279"/>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454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05B0C-452B-A544-BDD1-E87CB4313FB5}"/>
              </a:ext>
            </a:extLst>
          </p:cNvPr>
          <p:cNvSpPr>
            <a:spLocks noGrp="1"/>
          </p:cNvSpPr>
          <p:nvPr>
            <p:ph type="title"/>
          </p:nvPr>
        </p:nvSpPr>
        <p:spPr/>
        <p:txBody>
          <a:bodyPr/>
          <a:lstStyle/>
          <a:p>
            <a:r>
              <a:rPr lang="en-US" dirty="0"/>
              <a:t>Suggested Research Topics</a:t>
            </a:r>
          </a:p>
        </p:txBody>
      </p:sp>
      <p:sp>
        <p:nvSpPr>
          <p:cNvPr id="3" name="Content Placeholder 2">
            <a:extLst>
              <a:ext uri="{FF2B5EF4-FFF2-40B4-BE49-F238E27FC236}">
                <a16:creationId xmlns:a16="http://schemas.microsoft.com/office/drawing/2014/main" id="{CE2FD823-BFCE-8F43-880B-F5E6AC95551C}"/>
              </a:ext>
            </a:extLst>
          </p:cNvPr>
          <p:cNvSpPr>
            <a:spLocks noGrp="1"/>
          </p:cNvSpPr>
          <p:nvPr>
            <p:ph idx="1"/>
          </p:nvPr>
        </p:nvSpPr>
        <p:spPr/>
        <p:txBody>
          <a:bodyPr/>
          <a:lstStyle/>
          <a:p>
            <a:r>
              <a:rPr lang="en-US" dirty="0"/>
              <a:t>Explainable AI using concept graphs</a:t>
            </a:r>
          </a:p>
          <a:p>
            <a:r>
              <a:rPr lang="en-US" dirty="0"/>
              <a:t>Graph Convolutional Neural Networks - GCN</a:t>
            </a:r>
          </a:p>
          <a:p>
            <a:r>
              <a:rPr lang="en-US" dirty="0"/>
              <a:t>Graph2vec – conversion of nodes into vectors for fast comparison</a:t>
            </a:r>
          </a:p>
          <a:p>
            <a:r>
              <a:rPr lang="en-US" dirty="0"/>
              <a:t>Parallel hardware for executing graph algorithms</a:t>
            </a:r>
          </a:p>
          <a:p>
            <a:r>
              <a:rPr lang="en-US" dirty="0"/>
              <a:t>Combination of symbolic reasoning and machine learning</a:t>
            </a:r>
          </a:p>
        </p:txBody>
      </p:sp>
    </p:spTree>
    <p:extLst>
      <p:ext uri="{BB962C8B-B14F-4D97-AF65-F5344CB8AC3E}">
        <p14:creationId xmlns:p14="http://schemas.microsoft.com/office/powerpoint/2010/main" val="3807111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idx="1"/>
          </p:nvPr>
        </p:nvSpPr>
        <p:spPr>
          <a:xfrm>
            <a:off x="1388465" y="1457015"/>
            <a:ext cx="11288111" cy="925668"/>
          </a:xfrm>
        </p:spPr>
        <p:txBody>
          <a:bodyPr/>
          <a:lstStyle/>
          <a:p>
            <a:pPr marL="0" indent="0">
              <a:buNone/>
            </a:pPr>
            <a:r>
              <a:rPr lang="en-US" b="1" dirty="0"/>
              <a:t>Questions:</a:t>
            </a:r>
          </a:p>
          <a:p>
            <a:pPr marL="457200" lvl="1" indent="0">
              <a:buNone/>
            </a:pPr>
            <a:r>
              <a:rPr lang="en-US" dirty="0"/>
              <a:t>Dan McCreary – </a:t>
            </a:r>
            <a:r>
              <a:rPr lang="en-US" dirty="0" err="1"/>
              <a:t>Dan.McCreary@gmail.com</a:t>
            </a:r>
            <a:endParaRPr lang="en-US" dirty="0"/>
          </a:p>
        </p:txBody>
      </p:sp>
      <p:sp>
        <p:nvSpPr>
          <p:cNvPr id="4" name="TextBox 3">
            <a:extLst>
              <a:ext uri="{FF2B5EF4-FFF2-40B4-BE49-F238E27FC236}">
                <a16:creationId xmlns:a16="http://schemas.microsoft.com/office/drawing/2014/main" id="{EFFE9116-59ED-4C4C-9B35-E65B936C73A4}"/>
              </a:ext>
            </a:extLst>
          </p:cNvPr>
          <p:cNvSpPr txBox="1"/>
          <p:nvPr/>
        </p:nvSpPr>
        <p:spPr>
          <a:xfrm>
            <a:off x="3464162" y="3761662"/>
            <a:ext cx="6359601" cy="461665"/>
          </a:xfrm>
          <a:prstGeom prst="rect">
            <a:avLst/>
          </a:prstGeom>
          <a:noFill/>
        </p:spPr>
        <p:txBody>
          <a:bodyPr wrap="square" rtlCol="0">
            <a:spAutoFit/>
          </a:bodyPr>
          <a:lstStyle/>
          <a:p>
            <a:r>
              <a:rPr lang="en-US" sz="2400" dirty="0"/>
              <a:t>https://www.linkedin.com/in/danmccreary</a:t>
            </a:r>
          </a:p>
        </p:txBody>
      </p:sp>
      <p:pic>
        <p:nvPicPr>
          <p:cNvPr id="5" name="Picture 4">
            <a:extLst>
              <a:ext uri="{FF2B5EF4-FFF2-40B4-BE49-F238E27FC236}">
                <a16:creationId xmlns:a16="http://schemas.microsoft.com/office/drawing/2014/main" id="{90647BB9-5B12-0442-B1E9-33424FF9E564}"/>
              </a:ext>
            </a:extLst>
          </p:cNvPr>
          <p:cNvPicPr>
            <a:picLocks noChangeAspect="1"/>
          </p:cNvPicPr>
          <p:nvPr/>
        </p:nvPicPr>
        <p:blipFill>
          <a:blip r:embed="rId2"/>
          <a:stretch>
            <a:fillRect/>
          </a:stretch>
        </p:blipFill>
        <p:spPr>
          <a:xfrm>
            <a:off x="1388465" y="3719222"/>
            <a:ext cx="1956202" cy="549495"/>
          </a:xfrm>
          <a:prstGeom prst="rect">
            <a:avLst/>
          </a:prstGeom>
        </p:spPr>
      </p:pic>
      <p:pic>
        <p:nvPicPr>
          <p:cNvPr id="6" name="Picture 5">
            <a:extLst>
              <a:ext uri="{FF2B5EF4-FFF2-40B4-BE49-F238E27FC236}">
                <a16:creationId xmlns:a16="http://schemas.microsoft.com/office/drawing/2014/main" id="{C2D7832F-68D1-E24F-8DC5-14DF4CA20CF7}"/>
              </a:ext>
            </a:extLst>
          </p:cNvPr>
          <p:cNvPicPr>
            <a:picLocks noChangeAspect="1"/>
          </p:cNvPicPr>
          <p:nvPr/>
        </p:nvPicPr>
        <p:blipFill>
          <a:blip r:embed="rId3"/>
          <a:stretch>
            <a:fillRect/>
          </a:stretch>
        </p:blipFill>
        <p:spPr>
          <a:xfrm>
            <a:off x="2402948" y="4561173"/>
            <a:ext cx="982257" cy="1009542"/>
          </a:xfrm>
          <a:prstGeom prst="rect">
            <a:avLst/>
          </a:prstGeom>
        </p:spPr>
      </p:pic>
      <p:sp>
        <p:nvSpPr>
          <p:cNvPr id="7" name="TextBox 6">
            <a:extLst>
              <a:ext uri="{FF2B5EF4-FFF2-40B4-BE49-F238E27FC236}">
                <a16:creationId xmlns:a16="http://schemas.microsoft.com/office/drawing/2014/main" id="{105F4AAB-CA32-1948-93FA-127AE93ED73D}"/>
              </a:ext>
            </a:extLst>
          </p:cNvPr>
          <p:cNvSpPr txBox="1"/>
          <p:nvPr/>
        </p:nvSpPr>
        <p:spPr>
          <a:xfrm>
            <a:off x="3464162" y="4763977"/>
            <a:ext cx="4508542" cy="461665"/>
          </a:xfrm>
          <a:prstGeom prst="rect">
            <a:avLst/>
          </a:prstGeom>
          <a:noFill/>
        </p:spPr>
        <p:txBody>
          <a:bodyPr wrap="none" rtlCol="0">
            <a:spAutoFit/>
          </a:bodyPr>
          <a:lstStyle/>
          <a:p>
            <a:r>
              <a:rPr lang="en-US" sz="2400" dirty="0"/>
              <a:t>https://medium.com/@dmccreary</a:t>
            </a:r>
          </a:p>
        </p:txBody>
      </p:sp>
      <p:pic>
        <p:nvPicPr>
          <p:cNvPr id="8" name="Picture 7">
            <a:extLst>
              <a:ext uri="{FF2B5EF4-FFF2-40B4-BE49-F238E27FC236}">
                <a16:creationId xmlns:a16="http://schemas.microsoft.com/office/drawing/2014/main" id="{9FC1AFA7-5343-A043-9FC5-7B4C49B4A1C3}"/>
              </a:ext>
            </a:extLst>
          </p:cNvPr>
          <p:cNvPicPr>
            <a:picLocks noChangeAspect="1"/>
          </p:cNvPicPr>
          <p:nvPr/>
        </p:nvPicPr>
        <p:blipFill>
          <a:blip r:embed="rId4"/>
          <a:stretch>
            <a:fillRect/>
          </a:stretch>
        </p:blipFill>
        <p:spPr>
          <a:xfrm>
            <a:off x="2749000" y="5766293"/>
            <a:ext cx="595667" cy="658369"/>
          </a:xfrm>
          <a:prstGeom prst="rect">
            <a:avLst/>
          </a:prstGeom>
        </p:spPr>
      </p:pic>
      <p:sp>
        <p:nvSpPr>
          <p:cNvPr id="9" name="TextBox 8">
            <a:extLst>
              <a:ext uri="{FF2B5EF4-FFF2-40B4-BE49-F238E27FC236}">
                <a16:creationId xmlns:a16="http://schemas.microsoft.com/office/drawing/2014/main" id="{308D95F1-AAD9-EC44-8829-0BCAC663BCE1}"/>
              </a:ext>
            </a:extLst>
          </p:cNvPr>
          <p:cNvSpPr txBox="1"/>
          <p:nvPr/>
        </p:nvSpPr>
        <p:spPr>
          <a:xfrm>
            <a:off x="3385205" y="5811613"/>
            <a:ext cx="1780296" cy="461665"/>
          </a:xfrm>
          <a:prstGeom prst="rect">
            <a:avLst/>
          </a:prstGeom>
          <a:noFill/>
        </p:spPr>
        <p:txBody>
          <a:bodyPr wrap="none" rtlCol="0">
            <a:spAutoFit/>
          </a:bodyPr>
          <a:lstStyle/>
          <a:p>
            <a:r>
              <a:rPr lang="en-US" sz="2400" dirty="0"/>
              <a:t>@dmccreary</a:t>
            </a:r>
          </a:p>
        </p:txBody>
      </p:sp>
      <p:sp>
        <p:nvSpPr>
          <p:cNvPr id="10" name="Content Placeholder 5">
            <a:extLst>
              <a:ext uri="{FF2B5EF4-FFF2-40B4-BE49-F238E27FC236}">
                <a16:creationId xmlns:a16="http://schemas.microsoft.com/office/drawing/2014/main" id="{639FBF8D-39EB-7D46-B046-0106140F0713}"/>
              </a:ext>
            </a:extLst>
          </p:cNvPr>
          <p:cNvSpPr txBox="1">
            <a:spLocks/>
          </p:cNvSpPr>
          <p:nvPr/>
        </p:nvSpPr>
        <p:spPr>
          <a:xfrm>
            <a:off x="1298495" y="2722485"/>
            <a:ext cx="9386286" cy="46166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dirty="0"/>
              <a:t>Slides: https://github.com/dmccreary/graph-slides</a:t>
            </a:r>
          </a:p>
        </p:txBody>
      </p:sp>
    </p:spTree>
    <p:extLst>
      <p:ext uri="{BB962C8B-B14F-4D97-AF65-F5344CB8AC3E}">
        <p14:creationId xmlns:p14="http://schemas.microsoft.com/office/powerpoint/2010/main" val="671445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46C52A-BE85-164F-9E82-43C82B18A4C9}"/>
              </a:ext>
            </a:extLst>
          </p:cNvPr>
          <p:cNvSpPr>
            <a:spLocks noGrp="1"/>
          </p:cNvSpPr>
          <p:nvPr>
            <p:ph type="title"/>
          </p:nvPr>
        </p:nvSpPr>
        <p:spPr/>
        <p:txBody>
          <a:bodyPr/>
          <a:lstStyle/>
          <a:p>
            <a:r>
              <a:rPr lang="en-US" dirty="0"/>
              <a:t>Slides Available</a:t>
            </a:r>
          </a:p>
        </p:txBody>
      </p:sp>
      <p:sp>
        <p:nvSpPr>
          <p:cNvPr id="6" name="Content Placeholder 5">
            <a:extLst>
              <a:ext uri="{FF2B5EF4-FFF2-40B4-BE49-F238E27FC236}">
                <a16:creationId xmlns:a16="http://schemas.microsoft.com/office/drawing/2014/main" id="{76416138-CD23-B240-859A-241E9B2AEEA7}"/>
              </a:ext>
            </a:extLst>
          </p:cNvPr>
          <p:cNvSpPr>
            <a:spLocks noGrp="1"/>
          </p:cNvSpPr>
          <p:nvPr>
            <p:ph idx="1"/>
          </p:nvPr>
        </p:nvSpPr>
        <p:spPr>
          <a:xfrm>
            <a:off x="1675990" y="1786174"/>
            <a:ext cx="9386286" cy="915464"/>
          </a:xfrm>
        </p:spPr>
        <p:txBody>
          <a:bodyPr>
            <a:normAutofit/>
          </a:bodyPr>
          <a:lstStyle/>
          <a:p>
            <a:pPr marL="0" indent="0">
              <a:buNone/>
            </a:pPr>
            <a:r>
              <a:rPr lang="en-US" sz="3600" dirty="0"/>
              <a:t>https://github.com/dmccreary/graph-slides</a:t>
            </a:r>
          </a:p>
        </p:txBody>
      </p:sp>
      <p:pic>
        <p:nvPicPr>
          <p:cNvPr id="7" name="Picture 6">
            <a:extLst>
              <a:ext uri="{FF2B5EF4-FFF2-40B4-BE49-F238E27FC236}">
                <a16:creationId xmlns:a16="http://schemas.microsoft.com/office/drawing/2014/main" id="{6B3E9F5A-556C-4A4A-BC3A-608D65BAA284}"/>
              </a:ext>
            </a:extLst>
          </p:cNvPr>
          <p:cNvPicPr>
            <a:picLocks noChangeAspect="1"/>
          </p:cNvPicPr>
          <p:nvPr/>
        </p:nvPicPr>
        <p:blipFill>
          <a:blip r:embed="rId2"/>
          <a:stretch>
            <a:fillRect/>
          </a:stretch>
        </p:blipFill>
        <p:spPr>
          <a:xfrm>
            <a:off x="1675990" y="2987963"/>
            <a:ext cx="8801100" cy="2336800"/>
          </a:xfrm>
          <a:prstGeom prst="rect">
            <a:avLst/>
          </a:prstGeom>
        </p:spPr>
      </p:pic>
    </p:spTree>
    <p:extLst>
      <p:ext uri="{BB962C8B-B14F-4D97-AF65-F5344CB8AC3E}">
        <p14:creationId xmlns:p14="http://schemas.microsoft.com/office/powerpoint/2010/main" val="4204604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43E649-25C8-BE4F-B24D-8A1331335DE2}"/>
              </a:ext>
            </a:extLst>
          </p:cNvPr>
          <p:cNvPicPr>
            <a:picLocks noChangeAspect="1"/>
          </p:cNvPicPr>
          <p:nvPr/>
        </p:nvPicPr>
        <p:blipFill>
          <a:blip r:embed="rId2"/>
          <a:stretch>
            <a:fillRect/>
          </a:stretch>
        </p:blipFill>
        <p:spPr>
          <a:xfrm>
            <a:off x="356260" y="1426110"/>
            <a:ext cx="10426535" cy="4736538"/>
          </a:xfrm>
          <a:prstGeom prst="rect">
            <a:avLst/>
          </a:prstGeom>
        </p:spPr>
      </p:pic>
      <p:sp>
        <p:nvSpPr>
          <p:cNvPr id="2" name="Title 1"/>
          <p:cNvSpPr>
            <a:spLocks noGrp="1"/>
          </p:cNvSpPr>
          <p:nvPr>
            <p:ph type="title"/>
          </p:nvPr>
        </p:nvSpPr>
        <p:spPr>
          <a:xfrm>
            <a:off x="483475" y="273276"/>
            <a:ext cx="11288111" cy="938158"/>
          </a:xfrm>
        </p:spPr>
        <p:txBody>
          <a:bodyPr>
            <a:normAutofit/>
          </a:bodyPr>
          <a:lstStyle/>
          <a:p>
            <a:r>
              <a:rPr lang="en-US" dirty="0"/>
              <a:t>Graph Databases are </a:t>
            </a:r>
            <a:r>
              <a:rPr lang="en-US" dirty="0">
                <a:solidFill>
                  <a:srgbClr val="FF0000"/>
                </a:solidFill>
              </a:rPr>
              <a:t>HOT!</a:t>
            </a:r>
          </a:p>
        </p:txBody>
      </p:sp>
      <p:sp>
        <p:nvSpPr>
          <p:cNvPr id="4" name="Slide Number Placeholder 3"/>
          <p:cNvSpPr>
            <a:spLocks noGrp="1"/>
          </p:cNvSpPr>
          <p:nvPr>
            <p:ph type="sldNum" sz="quarter" idx="12"/>
          </p:nvPr>
        </p:nvSpPr>
        <p:spPr/>
        <p:txBody>
          <a:bodyPr/>
          <a:lstStyle/>
          <a:p>
            <a:fld id="{00000000-1234-1234-1234-123412341234}" type="slidenum">
              <a:rPr lang="en" smtClean="0"/>
              <a:pPr/>
              <a:t>4</a:t>
            </a:fld>
            <a:endParaRPr lang="en"/>
          </a:p>
        </p:txBody>
      </p:sp>
      <p:sp>
        <p:nvSpPr>
          <p:cNvPr id="6" name="TextBox 5"/>
          <p:cNvSpPr txBox="1"/>
          <p:nvPr/>
        </p:nvSpPr>
        <p:spPr>
          <a:xfrm>
            <a:off x="7365868" y="6344666"/>
            <a:ext cx="3194401" cy="281167"/>
          </a:xfrm>
          <a:prstGeom prst="rect">
            <a:avLst/>
          </a:prstGeom>
          <a:noFill/>
        </p:spPr>
        <p:txBody>
          <a:bodyPr wrap="none" rtlCol="0">
            <a:spAutoFit/>
          </a:bodyPr>
          <a:lstStyle/>
          <a:p>
            <a:r>
              <a:rPr lang="en-US" sz="1227" dirty="0">
                <a:solidFill>
                  <a:schemeClr val="bg1">
                    <a:lumMod val="50000"/>
                  </a:schemeClr>
                </a:solidFill>
              </a:rPr>
              <a:t>https://db-engines.com/en/</a:t>
            </a:r>
            <a:r>
              <a:rPr lang="en-US" sz="1227" dirty="0" err="1">
                <a:solidFill>
                  <a:schemeClr val="bg1">
                    <a:lumMod val="50000"/>
                  </a:schemeClr>
                </a:solidFill>
              </a:rPr>
              <a:t>ranking_categories</a:t>
            </a:r>
            <a:endParaRPr lang="en-US" sz="1227" dirty="0">
              <a:solidFill>
                <a:schemeClr val="bg1">
                  <a:lumMod val="50000"/>
                </a:schemeClr>
              </a:solidFill>
            </a:endParaRPr>
          </a:p>
        </p:txBody>
      </p:sp>
      <p:sp>
        <p:nvSpPr>
          <p:cNvPr id="10" name="TextBox 9"/>
          <p:cNvSpPr txBox="1"/>
          <p:nvPr/>
        </p:nvSpPr>
        <p:spPr>
          <a:xfrm rot="19941985" flipH="1">
            <a:off x="6695892" y="1761662"/>
            <a:ext cx="2309339" cy="386131"/>
          </a:xfrm>
          <a:prstGeom prst="rect">
            <a:avLst/>
          </a:prstGeom>
          <a:noFill/>
        </p:spPr>
        <p:txBody>
          <a:bodyPr wrap="square" rtlCol="0">
            <a:spAutoFit/>
          </a:bodyPr>
          <a:lstStyle/>
          <a:p>
            <a:r>
              <a:rPr lang="en-US" sz="1909" b="1" dirty="0">
                <a:solidFill>
                  <a:schemeClr val="accent6"/>
                </a:solidFill>
              </a:rPr>
              <a:t>Graph Databases</a:t>
            </a:r>
          </a:p>
        </p:txBody>
      </p:sp>
    </p:spTree>
    <p:extLst>
      <p:ext uri="{BB962C8B-B14F-4D97-AF65-F5344CB8AC3E}">
        <p14:creationId xmlns:p14="http://schemas.microsoft.com/office/powerpoint/2010/main" val="2001564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784" y="269589"/>
            <a:ext cx="11288111" cy="667964"/>
          </a:xfrm>
        </p:spPr>
        <p:txBody>
          <a:bodyPr/>
          <a:lstStyle/>
          <a:p>
            <a:r>
              <a:rPr lang="en-US" sz="3130" dirty="0"/>
              <a:t>Six database architectures</a:t>
            </a:r>
          </a:p>
        </p:txBody>
      </p:sp>
      <p:sp>
        <p:nvSpPr>
          <p:cNvPr id="143" name="Text Placeholder 7"/>
          <p:cNvSpPr txBox="1">
            <a:spLocks/>
          </p:cNvSpPr>
          <p:nvPr/>
        </p:nvSpPr>
        <p:spPr>
          <a:xfrm>
            <a:off x="1238250" y="1561686"/>
            <a:ext cx="1943100"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Relational</a:t>
            </a:r>
          </a:p>
        </p:txBody>
      </p:sp>
      <p:grpSp>
        <p:nvGrpSpPr>
          <p:cNvPr id="4" name="Group 143"/>
          <p:cNvGrpSpPr/>
          <p:nvPr/>
        </p:nvGrpSpPr>
        <p:grpSpPr>
          <a:xfrm>
            <a:off x="1326573" y="2025501"/>
            <a:ext cx="1678132" cy="1258927"/>
            <a:chOff x="533400" y="1905000"/>
            <a:chExt cx="1447800" cy="1447800"/>
          </a:xfrm>
        </p:grpSpPr>
        <p:sp>
          <p:nvSpPr>
            <p:cNvPr id="145" name="Rectangle 14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6" name="Rectangle 14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7" name="Rectangle 14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8" name="Rectangle 14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9" name="Rectangle 14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0" name="Rectangle 14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1" name="Rectangle 15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2" name="Rectangle 15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3" name="Rectangle 15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4" name="Rectangle 15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5" name="Rectangle 15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6" name="Rectangle 15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7" name="Rectangle 15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8" name="Rectangle 15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9" name="Rectangle 15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0" name="Rectangle 15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1" name="Rectangle 16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2" name="Rectangle 16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3" name="Rectangle 16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4" name="Rectangle 16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5" name="Rectangle 16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6" name="Rectangle 16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7" name="Rectangle 16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8" name="Rectangle 16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9" name="Rectangle 16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0" name="Rectangle 16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1" name="Rectangle 17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2" name="Rectangle 17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3" name="Rectangle 17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4" name="Rectangle 17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5" name="Rectangle 17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6" name="Rectangle 17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grpSp>
      <p:sp>
        <p:nvSpPr>
          <p:cNvPr id="177" name="Text Placeholder 7"/>
          <p:cNvSpPr txBox="1">
            <a:spLocks/>
          </p:cNvSpPr>
          <p:nvPr/>
        </p:nvSpPr>
        <p:spPr>
          <a:xfrm>
            <a:off x="4241223" y="1561686"/>
            <a:ext cx="3179619"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Analytical (OLAP)</a:t>
            </a:r>
          </a:p>
        </p:txBody>
      </p:sp>
      <p:sp>
        <p:nvSpPr>
          <p:cNvPr id="178" name="Text Placeholder 7"/>
          <p:cNvSpPr txBox="1">
            <a:spLocks/>
          </p:cNvSpPr>
          <p:nvPr/>
        </p:nvSpPr>
        <p:spPr>
          <a:xfrm>
            <a:off x="8480715" y="1561686"/>
            <a:ext cx="2119745"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Key-Value</a:t>
            </a:r>
          </a:p>
        </p:txBody>
      </p:sp>
      <p:sp>
        <p:nvSpPr>
          <p:cNvPr id="179" name="Text Placeholder 7"/>
          <p:cNvSpPr txBox="1">
            <a:spLocks/>
          </p:cNvSpPr>
          <p:nvPr/>
        </p:nvSpPr>
        <p:spPr>
          <a:xfrm>
            <a:off x="1061605" y="3483206"/>
            <a:ext cx="2914650"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Column-Family</a:t>
            </a:r>
          </a:p>
        </p:txBody>
      </p:sp>
      <p:sp>
        <p:nvSpPr>
          <p:cNvPr id="180" name="Text Placeholder 7"/>
          <p:cNvSpPr txBox="1">
            <a:spLocks/>
          </p:cNvSpPr>
          <p:nvPr/>
        </p:nvSpPr>
        <p:spPr>
          <a:xfrm>
            <a:off x="8127423" y="3483206"/>
            <a:ext cx="2384714"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Document</a:t>
            </a:r>
          </a:p>
        </p:txBody>
      </p:sp>
      <p:sp>
        <p:nvSpPr>
          <p:cNvPr id="181" name="Text Placeholder 7"/>
          <p:cNvSpPr txBox="1">
            <a:spLocks/>
          </p:cNvSpPr>
          <p:nvPr/>
        </p:nvSpPr>
        <p:spPr>
          <a:xfrm>
            <a:off x="4285384" y="3483206"/>
            <a:ext cx="2914650"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Graph</a:t>
            </a:r>
          </a:p>
        </p:txBody>
      </p:sp>
      <p:grpSp>
        <p:nvGrpSpPr>
          <p:cNvPr id="5" name="Group 42"/>
          <p:cNvGrpSpPr/>
          <p:nvPr/>
        </p:nvGrpSpPr>
        <p:grpSpPr>
          <a:xfrm>
            <a:off x="8127424" y="4013280"/>
            <a:ext cx="2473036" cy="1656483"/>
            <a:chOff x="5791200" y="1447800"/>
            <a:chExt cx="2133600" cy="1905000"/>
          </a:xfrm>
        </p:grpSpPr>
        <p:sp>
          <p:nvSpPr>
            <p:cNvPr id="183" name="Oval 182"/>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84" name="Oval 183"/>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85" name="Oval 184"/>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86" name="Oval 185"/>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87" name="Oval 186"/>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88" name="Oval 187"/>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cxnSp>
          <p:nvCxnSpPr>
            <p:cNvPr id="189" name="Straight Connector 188"/>
            <p:cNvCxnSpPr>
              <a:stCxn id="183" idx="4"/>
              <a:endCxn id="184"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0" name="Straight Connector 189"/>
            <p:cNvCxnSpPr>
              <a:stCxn id="183" idx="4"/>
              <a:endCxn id="185"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1" name="Straight Connector 190"/>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2" name="Straight Connector 191"/>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3" name="Straight Connector 192"/>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4" name="Oval 193"/>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95" name="Oval 194"/>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cxnSp>
          <p:nvCxnSpPr>
            <p:cNvPr id="196" name="Straight Connector 195"/>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7" name="Straight Connector 196"/>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8" name="Oval 197"/>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99" name="Oval 198"/>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cxnSp>
          <p:nvCxnSpPr>
            <p:cNvPr id="200" name="Straight Connector 199"/>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201" name="Straight Connector 200"/>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6" name="Group 232"/>
          <p:cNvGrpSpPr/>
          <p:nvPr/>
        </p:nvGrpSpPr>
        <p:grpSpPr>
          <a:xfrm>
            <a:off x="5124451" y="2025501"/>
            <a:ext cx="1324841" cy="1325186"/>
            <a:chOff x="3581400" y="1828800"/>
            <a:chExt cx="1143000" cy="1524000"/>
          </a:xfrm>
        </p:grpSpPr>
        <p:sp>
          <p:nvSpPr>
            <p:cNvPr id="234" name="Rectangle 233"/>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235" name="Rectangle 234"/>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6" name="Rectangle 235"/>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7" name="Rectangle 236"/>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8" name="Rectangle 237"/>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cxnSp>
          <p:nvCxnSpPr>
            <p:cNvPr id="239" name="Straight Arrow Connector 238"/>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Group 242"/>
          <p:cNvGrpSpPr/>
          <p:nvPr/>
        </p:nvGrpSpPr>
        <p:grpSpPr>
          <a:xfrm>
            <a:off x="4771159" y="4079540"/>
            <a:ext cx="1943100" cy="1391445"/>
            <a:chOff x="3505200" y="4267200"/>
            <a:chExt cx="1676400" cy="1600200"/>
          </a:xfrm>
        </p:grpSpPr>
        <p:sp>
          <p:nvSpPr>
            <p:cNvPr id="244" name="Oval 243"/>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45" name="Oval 244"/>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46" name="Oval 245"/>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47" name="Oval 246"/>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48" name="Oval 247"/>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49" name="Oval 248"/>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50" name="Oval 249"/>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51" name="Oval 250"/>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52" name="Oval 251"/>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cxnSp>
          <p:nvCxnSpPr>
            <p:cNvPr id="253" name="Straight Arrow Connector 252"/>
            <p:cNvCxnSpPr>
              <a:stCxn id="251" idx="7"/>
              <a:endCxn id="244"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a:stCxn id="244" idx="6"/>
              <a:endCxn id="247"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247" idx="3"/>
              <a:endCxn id="248"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48" idx="5"/>
              <a:endCxn id="252"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a:stCxn id="252" idx="2"/>
              <a:endCxn id="250"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a:endCxn id="246"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a:stCxn id="246" idx="1"/>
              <a:endCxn id="245"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a:stCxn id="245" idx="3"/>
              <a:endCxn id="249"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a:stCxn id="251" idx="4"/>
              <a:endCxn id="249"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a:stCxn id="246" idx="7"/>
              <a:endCxn id="244"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a:stCxn id="246" idx="3"/>
              <a:endCxn id="249"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4" name="Oval 263"/>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cxnSp>
          <p:nvCxnSpPr>
            <p:cNvPr id="265" name="Straight Arrow Connector 264"/>
            <p:cNvCxnSpPr>
              <a:stCxn id="264" idx="7"/>
              <a:endCxn id="246"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oup 265"/>
          <p:cNvGrpSpPr/>
          <p:nvPr/>
        </p:nvGrpSpPr>
        <p:grpSpPr>
          <a:xfrm>
            <a:off x="8569037" y="2091760"/>
            <a:ext cx="1854777" cy="1258927"/>
            <a:chOff x="6781800" y="2057400"/>
            <a:chExt cx="1600200" cy="1447800"/>
          </a:xfrm>
        </p:grpSpPr>
        <p:sp>
          <p:nvSpPr>
            <p:cNvPr id="267" name="Rectangle 266"/>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951" tIns="7951" rIns="7951" rtlCol="0" anchor="ctr"/>
            <a:lstStyle/>
            <a:p>
              <a:pPr algn="ctr"/>
              <a:r>
                <a:rPr lang="en-US" sz="1391" dirty="0">
                  <a:solidFill>
                    <a:schemeClr val="tx1"/>
                  </a:solidFill>
                  <a:latin typeface="Arial Narrow" pitchFamily="34" charset="0"/>
                </a:rPr>
                <a:t>key</a:t>
              </a:r>
            </a:p>
          </p:txBody>
        </p:sp>
        <p:sp>
          <p:nvSpPr>
            <p:cNvPr id="268" name="Oval 267"/>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Arial Narrow" pitchFamily="34" charset="0"/>
                </a:rPr>
                <a:t>value</a:t>
              </a:r>
            </a:p>
          </p:txBody>
        </p:sp>
        <p:cxnSp>
          <p:nvCxnSpPr>
            <p:cNvPr id="269" name="Straight Arrow Connector 268"/>
            <p:cNvCxnSpPr>
              <a:stCxn id="267" idx="3"/>
              <a:endCxn id="268"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155"/>
            <p:cNvGrpSpPr/>
            <p:nvPr/>
          </p:nvGrpSpPr>
          <p:grpSpPr>
            <a:xfrm>
              <a:off x="6781800" y="2438400"/>
              <a:ext cx="1600200" cy="304800"/>
              <a:chOff x="6781800" y="2438400"/>
              <a:chExt cx="1600200" cy="304800"/>
            </a:xfrm>
          </p:grpSpPr>
          <p:sp>
            <p:nvSpPr>
              <p:cNvPr id="279" name="Rectangle 278"/>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951" tIns="7951" rIns="7951" rtlCol="0" anchor="ctr"/>
              <a:lstStyle/>
              <a:p>
                <a:pPr algn="ctr"/>
                <a:r>
                  <a:rPr lang="en-US" sz="1391" dirty="0">
                    <a:solidFill>
                      <a:schemeClr val="tx1"/>
                    </a:solidFill>
                    <a:latin typeface="Arial Narrow" pitchFamily="34" charset="0"/>
                  </a:rPr>
                  <a:t>key</a:t>
                </a:r>
              </a:p>
            </p:txBody>
          </p:sp>
          <p:sp>
            <p:nvSpPr>
              <p:cNvPr id="280" name="Oval 279"/>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Arial Narrow" pitchFamily="34" charset="0"/>
                  </a:rPr>
                  <a:t>value</a:t>
                </a:r>
              </a:p>
            </p:txBody>
          </p:sp>
          <p:cxnSp>
            <p:nvCxnSpPr>
              <p:cNvPr id="281" name="Straight Arrow Connector 280"/>
              <p:cNvCxnSpPr>
                <a:stCxn id="279" idx="3"/>
                <a:endCxn id="280"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156"/>
            <p:cNvGrpSpPr/>
            <p:nvPr/>
          </p:nvGrpSpPr>
          <p:grpSpPr>
            <a:xfrm>
              <a:off x="6781800" y="2819400"/>
              <a:ext cx="1600200" cy="304800"/>
              <a:chOff x="6781800" y="2438400"/>
              <a:chExt cx="1600200" cy="304800"/>
            </a:xfrm>
          </p:grpSpPr>
          <p:sp>
            <p:nvSpPr>
              <p:cNvPr id="276" name="Rectangle 275"/>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951" tIns="7951" rIns="7951" rtlCol="0" anchor="ctr"/>
              <a:lstStyle/>
              <a:p>
                <a:pPr algn="ctr"/>
                <a:r>
                  <a:rPr lang="en-US" sz="1391" dirty="0">
                    <a:solidFill>
                      <a:schemeClr val="tx1"/>
                    </a:solidFill>
                    <a:latin typeface="Arial Narrow" pitchFamily="34" charset="0"/>
                  </a:rPr>
                  <a:t>key</a:t>
                </a:r>
              </a:p>
            </p:txBody>
          </p:sp>
          <p:sp>
            <p:nvSpPr>
              <p:cNvPr id="277" name="Oval 276"/>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Arial Narrow" pitchFamily="34" charset="0"/>
                  </a:rPr>
                  <a:t>value</a:t>
                </a:r>
              </a:p>
            </p:txBody>
          </p:sp>
          <p:cxnSp>
            <p:nvCxnSpPr>
              <p:cNvPr id="278" name="Straight Arrow Connector 277"/>
              <p:cNvCxnSpPr>
                <a:stCxn id="276" idx="3"/>
                <a:endCxn id="277"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69"/>
            <p:cNvGrpSpPr/>
            <p:nvPr/>
          </p:nvGrpSpPr>
          <p:grpSpPr>
            <a:xfrm>
              <a:off x="6781800" y="3200400"/>
              <a:ext cx="1600200" cy="304800"/>
              <a:chOff x="6781800" y="2438400"/>
              <a:chExt cx="1600200" cy="304800"/>
            </a:xfrm>
          </p:grpSpPr>
          <p:sp>
            <p:nvSpPr>
              <p:cNvPr id="273" name="Rectangle 272"/>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951" tIns="7951" rIns="7951" rtlCol="0" anchor="ctr"/>
              <a:lstStyle/>
              <a:p>
                <a:pPr algn="ctr"/>
                <a:r>
                  <a:rPr lang="en-US" sz="1391" dirty="0">
                    <a:solidFill>
                      <a:schemeClr val="tx1"/>
                    </a:solidFill>
                    <a:latin typeface="Arial Narrow" pitchFamily="34" charset="0"/>
                  </a:rPr>
                  <a:t>key</a:t>
                </a:r>
              </a:p>
            </p:txBody>
          </p:sp>
          <p:sp>
            <p:nvSpPr>
              <p:cNvPr id="274" name="Oval 273"/>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Arial Narrow" pitchFamily="34" charset="0"/>
                  </a:rPr>
                  <a:t>value</a:t>
                </a:r>
              </a:p>
            </p:txBody>
          </p:sp>
          <p:cxnSp>
            <p:nvCxnSpPr>
              <p:cNvPr id="275" name="Straight Arrow Connector 274"/>
              <p:cNvCxnSpPr>
                <a:stCxn id="273" idx="3"/>
                <a:endCxn id="274"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41"/>
          <p:cNvGrpSpPr/>
          <p:nvPr/>
        </p:nvGrpSpPr>
        <p:grpSpPr>
          <a:xfrm>
            <a:off x="1326574" y="4079539"/>
            <a:ext cx="1943101" cy="1258927"/>
            <a:chOff x="457200" y="4495800"/>
            <a:chExt cx="1676401" cy="1447800"/>
          </a:xfrm>
        </p:grpSpPr>
        <p:sp>
          <p:nvSpPr>
            <p:cNvPr id="226" name="Rectangle 225"/>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1" name="Rectangle 220"/>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31" name="Rectangle 230"/>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7" name="Rectangle 226"/>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9" name="Rectangle 228"/>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03" name="Rectangle 202"/>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sp>
        <p:cxnSp>
          <p:nvCxnSpPr>
            <p:cNvPr id="211" name="Straight Connector 210"/>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2" name="Rectangle 221"/>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3" name="Rectangle 222"/>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4" name="Rectangle 223"/>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5" name="Rectangle 224"/>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8" name="Rectangle 227"/>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30" name="Rectangle 229"/>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32" name="Rectangle 231"/>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10" name="Rectangle 209"/>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9" name="Rectangle 208"/>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4" name="Rectangle 203"/>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5" name="Rectangle 204"/>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6" name="Rectangle 205"/>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7" name="Rectangle 206"/>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8" name="Rectangle 207"/>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sp>
      </p:grpSp>
      <p:sp>
        <p:nvSpPr>
          <p:cNvPr id="282" name="Slide Number Placeholder 2"/>
          <p:cNvSpPr txBox="1">
            <a:spLocks/>
          </p:cNvSpPr>
          <p:nvPr/>
        </p:nvSpPr>
        <p:spPr>
          <a:xfrm>
            <a:off x="10600460" y="6324841"/>
            <a:ext cx="529936" cy="265037"/>
          </a:xfrm>
          <a:prstGeom prst="rect">
            <a:avLst/>
          </a:prstGeom>
        </p:spPr>
        <p:txBody>
          <a:bodyPr lIns="79504" tIns="39753" rIns="79504" bIns="39753"/>
          <a:lstStyle/>
          <a:p>
            <a:pPr defTabSz="795003" fontAlgn="base">
              <a:spcBef>
                <a:spcPct val="0"/>
              </a:spcBef>
              <a:spcAft>
                <a:spcPct val="0"/>
              </a:spcAft>
              <a:defRPr/>
            </a:pPr>
            <a:fld id="{F798B074-17C8-9B4B-AB31-716511C0D839}" type="slidenum">
              <a:rPr lang="en-US" sz="1304">
                <a:latin typeface="Arial" charset="0"/>
              </a:rPr>
              <a:pPr defTabSz="795003" fontAlgn="base">
                <a:spcBef>
                  <a:spcPct val="0"/>
                </a:spcBef>
                <a:spcAft>
                  <a:spcPct val="0"/>
                </a:spcAft>
                <a:defRPr/>
              </a:pPr>
              <a:t>5</a:t>
            </a:fld>
            <a:endParaRPr lang="en-US" sz="1304" dirty="0">
              <a:latin typeface="Arial" charset="0"/>
            </a:endParaRPr>
          </a:p>
        </p:txBody>
      </p:sp>
      <p:sp>
        <p:nvSpPr>
          <p:cNvPr id="14" name="Rectangle 13"/>
          <p:cNvSpPr/>
          <p:nvPr/>
        </p:nvSpPr>
        <p:spPr>
          <a:xfrm>
            <a:off x="4433454" y="3483206"/>
            <a:ext cx="2766580" cy="2309726"/>
          </a:xfrm>
          <a:prstGeom prst="rect">
            <a:avLst/>
          </a:prstGeom>
          <a:noFill/>
          <a:ln w="76200">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3" name="TextBox 2"/>
          <p:cNvSpPr txBox="1"/>
          <p:nvPr/>
        </p:nvSpPr>
        <p:spPr>
          <a:xfrm>
            <a:off x="5085646" y="6263888"/>
            <a:ext cx="4838312" cy="281167"/>
          </a:xfrm>
          <a:prstGeom prst="rect">
            <a:avLst/>
          </a:prstGeom>
          <a:noFill/>
        </p:spPr>
        <p:txBody>
          <a:bodyPr wrap="none" rtlCol="0">
            <a:spAutoFit/>
          </a:bodyPr>
          <a:lstStyle/>
          <a:p>
            <a:r>
              <a:rPr lang="en-US" sz="1227"/>
              <a:t>See Chapter 1: </a:t>
            </a:r>
            <a:r>
              <a:rPr lang="en-US" sz="1227" dirty="0"/>
              <a:t>https://</a:t>
            </a:r>
            <a:r>
              <a:rPr lang="en-US" sz="1227" dirty="0" err="1"/>
              <a:t>www.manning.com</a:t>
            </a:r>
            <a:r>
              <a:rPr lang="en-US" sz="1227" dirty="0"/>
              <a:t>/books/making-sense-of-</a:t>
            </a:r>
            <a:r>
              <a:rPr lang="en-US" sz="1227" dirty="0" err="1"/>
              <a:t>nosql</a:t>
            </a:r>
            <a:endParaRPr lang="en-US" sz="1227" dirty="0"/>
          </a:p>
        </p:txBody>
      </p:sp>
    </p:spTree>
    <p:extLst>
      <p:ext uri="{BB962C8B-B14F-4D97-AF65-F5344CB8AC3E}">
        <p14:creationId xmlns:p14="http://schemas.microsoft.com/office/powerpoint/2010/main" val="6631526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Relational vs. Graph</a:t>
            </a:r>
          </a:p>
        </p:txBody>
      </p:sp>
      <p:sp>
        <p:nvSpPr>
          <p:cNvPr id="4" name="Slide Number Placeholder 3"/>
          <p:cNvSpPr>
            <a:spLocks noGrp="1"/>
          </p:cNvSpPr>
          <p:nvPr>
            <p:ph type="sldNum" sz="quarter" idx="12"/>
          </p:nvPr>
        </p:nvSpPr>
        <p:spPr/>
        <p:txBody>
          <a:bodyPr/>
          <a:lstStyle/>
          <a:p>
            <a:fld id="{00000000-1234-1234-1234-123412341234}" type="slidenum">
              <a:rPr lang="en" smtClean="0"/>
              <a:pPr/>
              <a:t>6</a:t>
            </a:fld>
            <a:endParaRPr lang="en" dirty="0"/>
          </a:p>
        </p:txBody>
      </p:sp>
      <p:sp>
        <p:nvSpPr>
          <p:cNvPr id="9" name="Text Placeholder 8"/>
          <p:cNvSpPr>
            <a:spLocks noGrp="1"/>
          </p:cNvSpPr>
          <p:nvPr>
            <p:ph type="body" idx="4294967295"/>
          </p:nvPr>
        </p:nvSpPr>
        <p:spPr>
          <a:xfrm>
            <a:off x="1093983" y="1367265"/>
            <a:ext cx="3343275" cy="469900"/>
          </a:xfrm>
          <a:ln>
            <a:noFill/>
          </a:ln>
        </p:spPr>
        <p:txBody>
          <a:bodyPr>
            <a:normAutofit fontScale="92500"/>
          </a:bodyPr>
          <a:lstStyle/>
          <a:p>
            <a:pPr marL="0" indent="0" algn="ctr">
              <a:buNone/>
            </a:pPr>
            <a:r>
              <a:rPr lang="en-US" b="1" dirty="0">
                <a:solidFill>
                  <a:schemeClr val="tx1"/>
                </a:solidFill>
              </a:rPr>
              <a:t>Relational (row store)</a:t>
            </a:r>
          </a:p>
        </p:txBody>
      </p:sp>
      <p:sp>
        <p:nvSpPr>
          <p:cNvPr id="8" name="Text Placeholder 7"/>
          <p:cNvSpPr>
            <a:spLocks noGrp="1"/>
          </p:cNvSpPr>
          <p:nvPr>
            <p:ph type="body" sz="quarter" idx="4294967295"/>
          </p:nvPr>
        </p:nvSpPr>
        <p:spPr>
          <a:xfrm>
            <a:off x="8030876" y="1417070"/>
            <a:ext cx="1193800" cy="454025"/>
          </a:xfrm>
        </p:spPr>
        <p:txBody>
          <a:bodyPr>
            <a:normAutofit lnSpcReduction="10000"/>
          </a:bodyPr>
          <a:lstStyle/>
          <a:p>
            <a:pPr marL="0" indent="0" algn="ctr">
              <a:buNone/>
            </a:pPr>
            <a:r>
              <a:rPr lang="en-US" b="1" dirty="0">
                <a:solidFill>
                  <a:schemeClr val="tx1"/>
                </a:solidFill>
              </a:rPr>
              <a:t>Graph</a:t>
            </a:r>
          </a:p>
        </p:txBody>
      </p:sp>
      <p:sp>
        <p:nvSpPr>
          <p:cNvPr id="7" name="Content Placeholder 6"/>
          <p:cNvSpPr>
            <a:spLocks noGrp="1"/>
          </p:cNvSpPr>
          <p:nvPr>
            <p:ph sz="quarter" idx="4294967295"/>
          </p:nvPr>
        </p:nvSpPr>
        <p:spPr>
          <a:xfrm>
            <a:off x="6244292" y="4506488"/>
            <a:ext cx="5416550" cy="1903780"/>
          </a:xfrm>
        </p:spPr>
        <p:txBody>
          <a:bodyPr>
            <a:noAutofit/>
          </a:bodyPr>
          <a:lstStyle/>
          <a:p>
            <a:r>
              <a:rPr lang="en-US" sz="1800" dirty="0"/>
              <a:t>Atomic unit of storage are </a:t>
            </a:r>
            <a:r>
              <a:rPr lang="en-US" sz="1800" b="1" dirty="0"/>
              <a:t>nodes</a:t>
            </a:r>
            <a:r>
              <a:rPr lang="en-US" sz="1800" dirty="0"/>
              <a:t> and </a:t>
            </a:r>
            <a:r>
              <a:rPr lang="en-US" sz="1800" b="1" dirty="0"/>
              <a:t>edges</a:t>
            </a:r>
          </a:p>
          <a:p>
            <a:r>
              <a:rPr lang="en-US" sz="1800" dirty="0"/>
              <a:t>Relationships are a </a:t>
            </a:r>
            <a:r>
              <a:rPr lang="en-US" sz="1800" b="1" dirty="0"/>
              <a:t>primary</a:t>
            </a:r>
            <a:r>
              <a:rPr lang="en-US" sz="1800" dirty="0"/>
              <a:t> concern</a:t>
            </a:r>
          </a:p>
          <a:p>
            <a:r>
              <a:rPr lang="en-US" sz="1800" dirty="0"/>
              <a:t>Relationship traversal is fast</a:t>
            </a:r>
          </a:p>
          <a:p>
            <a:pPr lvl="1"/>
            <a:r>
              <a:rPr lang="en-US" sz="1800" dirty="0"/>
              <a:t>2M traversed edges per second per core</a:t>
            </a:r>
          </a:p>
          <a:p>
            <a:r>
              <a:rPr lang="en-US" sz="1800" dirty="0"/>
              <a:t>Relationships are pointers created at load time</a:t>
            </a:r>
          </a:p>
        </p:txBody>
      </p:sp>
      <p:sp>
        <p:nvSpPr>
          <p:cNvPr id="6" name="Content Placeholder 5"/>
          <p:cNvSpPr>
            <a:spLocks noGrp="1"/>
          </p:cNvSpPr>
          <p:nvPr>
            <p:ph sz="half" idx="4294967295"/>
          </p:nvPr>
        </p:nvSpPr>
        <p:spPr>
          <a:xfrm>
            <a:off x="593721" y="4514636"/>
            <a:ext cx="4910138" cy="1633660"/>
          </a:xfrm>
        </p:spPr>
        <p:txBody>
          <a:bodyPr>
            <a:noAutofit/>
          </a:bodyPr>
          <a:lstStyle/>
          <a:p>
            <a:r>
              <a:rPr lang="en-US" sz="1800" dirty="0"/>
              <a:t>Atomic unit of storage is a </a:t>
            </a:r>
            <a:r>
              <a:rPr lang="en-US" sz="1800" b="1" dirty="0"/>
              <a:t>row</a:t>
            </a:r>
            <a:r>
              <a:rPr lang="en-US" sz="1800" dirty="0"/>
              <a:t> of a table</a:t>
            </a:r>
          </a:p>
          <a:p>
            <a:r>
              <a:rPr lang="en-US" sz="1800" dirty="0"/>
              <a:t>Relationships are a </a:t>
            </a:r>
            <a:r>
              <a:rPr lang="en-US" sz="1800" b="1" dirty="0"/>
              <a:t>secondary</a:t>
            </a:r>
            <a:r>
              <a:rPr lang="en-US" sz="1800" dirty="0"/>
              <a:t> concern</a:t>
            </a:r>
          </a:p>
          <a:p>
            <a:r>
              <a:rPr lang="en-US" sz="1800" dirty="0"/>
              <a:t>Fast rows-by-row access but slow relationships traversal (joins)</a:t>
            </a:r>
          </a:p>
          <a:p>
            <a:r>
              <a:rPr lang="en-US" sz="1800" dirty="0"/>
              <a:t>Relationships calculated at query time</a:t>
            </a:r>
          </a:p>
        </p:txBody>
      </p:sp>
      <p:grpSp>
        <p:nvGrpSpPr>
          <p:cNvPr id="44" name="Group 242"/>
          <p:cNvGrpSpPr/>
          <p:nvPr/>
        </p:nvGrpSpPr>
        <p:grpSpPr>
          <a:xfrm>
            <a:off x="7365539" y="1982283"/>
            <a:ext cx="2586268" cy="2304709"/>
            <a:chOff x="3505200" y="4267200"/>
            <a:chExt cx="1676400" cy="1600200"/>
          </a:xfrm>
        </p:grpSpPr>
        <p:sp>
          <p:nvSpPr>
            <p:cNvPr id="45" name="Oval 44"/>
            <p:cNvSpPr/>
            <p:nvPr/>
          </p:nvSpPr>
          <p:spPr bwMode="auto">
            <a:xfrm>
              <a:off x="4191000" y="4267200"/>
              <a:ext cx="228600" cy="228600"/>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46" name="Oval 45"/>
            <p:cNvSpPr/>
            <p:nvPr/>
          </p:nvSpPr>
          <p:spPr bwMode="auto">
            <a:xfrm>
              <a:off x="3886200" y="4724400"/>
              <a:ext cx="228600" cy="228600"/>
            </a:xfrm>
            <a:prstGeom prst="ellipse">
              <a:avLst/>
            </a:prstGeom>
            <a:solidFill>
              <a:schemeClr val="accent4"/>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47" name="Oval 46"/>
            <p:cNvSpPr/>
            <p:nvPr/>
          </p:nvSpPr>
          <p:spPr bwMode="auto">
            <a:xfrm>
              <a:off x="4191000" y="5105400"/>
              <a:ext cx="228600" cy="228600"/>
            </a:xfrm>
            <a:prstGeom prst="ellipse">
              <a:avLst/>
            </a:prstGeom>
            <a:solidFill>
              <a:schemeClr val="accent4"/>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48" name="Oval 47"/>
            <p:cNvSpPr/>
            <p:nvPr/>
          </p:nvSpPr>
          <p:spPr bwMode="auto">
            <a:xfrm>
              <a:off x="4724400" y="44958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49" name="Oval 48"/>
            <p:cNvSpPr/>
            <p:nvPr/>
          </p:nvSpPr>
          <p:spPr bwMode="auto">
            <a:xfrm>
              <a:off x="4648200" y="4953000"/>
              <a:ext cx="228600" cy="228600"/>
            </a:xfrm>
            <a:prstGeom prst="ellipse">
              <a:avLst/>
            </a:prstGeom>
            <a:solidFill>
              <a:schemeClr val="accent4"/>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50" name="Oval 49"/>
            <p:cNvSpPr/>
            <p:nvPr/>
          </p:nvSpPr>
          <p:spPr bwMode="auto">
            <a:xfrm>
              <a:off x="3581400" y="5257800"/>
              <a:ext cx="228600" cy="228600"/>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51" name="Oval 50"/>
            <p:cNvSpPr/>
            <p:nvPr/>
          </p:nvSpPr>
          <p:spPr bwMode="auto">
            <a:xfrm>
              <a:off x="4419600" y="5486400"/>
              <a:ext cx="228600" cy="228600"/>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52" name="Oval 51"/>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53" name="Oval 52"/>
            <p:cNvSpPr/>
            <p:nvPr/>
          </p:nvSpPr>
          <p:spPr bwMode="auto">
            <a:xfrm>
              <a:off x="4953000" y="53340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cxnSp>
          <p:nvCxnSpPr>
            <p:cNvPr id="54" name="Straight Arrow Connector 53"/>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endCxn id="48" idx="1"/>
            </p:cNvCxnSpPr>
            <p:nvPr/>
          </p:nvCxnSpPr>
          <p:spPr>
            <a:xfrm>
              <a:off x="4419600" y="4381500"/>
              <a:ext cx="338278" cy="1477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48" idx="4"/>
            </p:cNvCxnSpPr>
            <p:nvPr/>
          </p:nvCxnSpPr>
          <p:spPr>
            <a:xfrm flipH="1">
              <a:off x="4762500" y="4724401"/>
              <a:ext cx="76200" cy="22860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3962400" y="5638800"/>
              <a:ext cx="228600" cy="228600"/>
            </a:xfrm>
            <a:prstGeom prst="ellipse">
              <a:avLst/>
            </a:prstGeom>
            <a:solidFill>
              <a:schemeClr val="accent4"/>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cxnSp>
          <p:nvCxnSpPr>
            <p:cNvPr id="66" name="Straight Arrow Connector 65"/>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bwMode="auto">
          <a:xfrm>
            <a:off x="1534850" y="2064592"/>
            <a:ext cx="508486" cy="229137"/>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1050" dirty="0">
                <a:solidFill>
                  <a:schemeClr val="bg1"/>
                </a:solidFill>
              </a:rPr>
              <a:t>ID</a:t>
            </a:r>
          </a:p>
        </p:txBody>
      </p:sp>
      <p:sp>
        <p:nvSpPr>
          <p:cNvPr id="13" name="Rectangle 12"/>
          <p:cNvSpPr/>
          <p:nvPr/>
        </p:nvSpPr>
        <p:spPr bwMode="auto">
          <a:xfrm>
            <a:off x="1534850" y="2293729"/>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 name="Rectangle 13"/>
          <p:cNvSpPr/>
          <p:nvPr/>
        </p:nvSpPr>
        <p:spPr bwMode="auto">
          <a:xfrm>
            <a:off x="1534847" y="2582633"/>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 name="Rectangle 14"/>
          <p:cNvSpPr/>
          <p:nvPr/>
        </p:nvSpPr>
        <p:spPr bwMode="auto">
          <a:xfrm>
            <a:off x="1534847" y="2871538"/>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6" name="Rectangle 15"/>
          <p:cNvSpPr/>
          <p:nvPr/>
        </p:nvSpPr>
        <p:spPr bwMode="auto">
          <a:xfrm>
            <a:off x="1534847" y="3160443"/>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7" name="Rectangle 16"/>
          <p:cNvSpPr/>
          <p:nvPr/>
        </p:nvSpPr>
        <p:spPr bwMode="auto">
          <a:xfrm>
            <a:off x="1534847" y="3449347"/>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8" name="Rectangle 17"/>
          <p:cNvSpPr/>
          <p:nvPr/>
        </p:nvSpPr>
        <p:spPr bwMode="auto">
          <a:xfrm>
            <a:off x="1534847" y="3738252"/>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9" name="Rectangle 18"/>
          <p:cNvSpPr/>
          <p:nvPr/>
        </p:nvSpPr>
        <p:spPr bwMode="auto">
          <a:xfrm>
            <a:off x="1534847" y="4027156"/>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0" name="Rectangle 19"/>
          <p:cNvSpPr/>
          <p:nvPr/>
        </p:nvSpPr>
        <p:spPr bwMode="auto">
          <a:xfrm>
            <a:off x="2043333" y="2064592"/>
            <a:ext cx="813578" cy="229137"/>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1050" dirty="0">
                <a:solidFill>
                  <a:schemeClr val="bg1"/>
                </a:solidFill>
              </a:rPr>
              <a:t>NAME</a:t>
            </a:r>
          </a:p>
        </p:txBody>
      </p:sp>
      <p:sp>
        <p:nvSpPr>
          <p:cNvPr id="21" name="Rectangle 20"/>
          <p:cNvSpPr/>
          <p:nvPr/>
        </p:nvSpPr>
        <p:spPr bwMode="auto">
          <a:xfrm>
            <a:off x="2043333" y="2293729"/>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2" name="Rectangle 21"/>
          <p:cNvSpPr/>
          <p:nvPr/>
        </p:nvSpPr>
        <p:spPr bwMode="auto">
          <a:xfrm>
            <a:off x="2043331" y="2582633"/>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3" name="Rectangle 22"/>
          <p:cNvSpPr/>
          <p:nvPr/>
        </p:nvSpPr>
        <p:spPr bwMode="auto">
          <a:xfrm>
            <a:off x="2043331" y="2871538"/>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4" name="Rectangle 23"/>
          <p:cNvSpPr/>
          <p:nvPr/>
        </p:nvSpPr>
        <p:spPr bwMode="auto">
          <a:xfrm>
            <a:off x="2043331" y="3160443"/>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5" name="Rectangle 24"/>
          <p:cNvSpPr/>
          <p:nvPr/>
        </p:nvSpPr>
        <p:spPr bwMode="auto">
          <a:xfrm>
            <a:off x="2043331" y="3449347"/>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6" name="Rectangle 25"/>
          <p:cNvSpPr/>
          <p:nvPr/>
        </p:nvSpPr>
        <p:spPr bwMode="auto">
          <a:xfrm>
            <a:off x="2043329" y="3738252"/>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7" name="Rectangle 26"/>
          <p:cNvSpPr/>
          <p:nvPr/>
        </p:nvSpPr>
        <p:spPr bwMode="auto">
          <a:xfrm>
            <a:off x="2043329" y="4027156"/>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8" name="Rectangle 27"/>
          <p:cNvSpPr/>
          <p:nvPr/>
        </p:nvSpPr>
        <p:spPr bwMode="auto">
          <a:xfrm>
            <a:off x="2856910" y="2064592"/>
            <a:ext cx="508478" cy="229137"/>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1050" dirty="0">
                <a:solidFill>
                  <a:schemeClr val="bg1"/>
                </a:solidFill>
              </a:rPr>
              <a:t>DATE</a:t>
            </a:r>
          </a:p>
        </p:txBody>
      </p:sp>
      <p:sp>
        <p:nvSpPr>
          <p:cNvPr id="29" name="Rectangle 28"/>
          <p:cNvSpPr/>
          <p:nvPr/>
        </p:nvSpPr>
        <p:spPr bwMode="auto">
          <a:xfrm>
            <a:off x="2856910" y="2293729"/>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0" name="Rectangle 29"/>
          <p:cNvSpPr/>
          <p:nvPr/>
        </p:nvSpPr>
        <p:spPr bwMode="auto">
          <a:xfrm>
            <a:off x="2856909" y="2582633"/>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1" name="Rectangle 30"/>
          <p:cNvSpPr/>
          <p:nvPr/>
        </p:nvSpPr>
        <p:spPr bwMode="auto">
          <a:xfrm>
            <a:off x="2856909" y="2871538"/>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2" name="Rectangle 31"/>
          <p:cNvSpPr/>
          <p:nvPr/>
        </p:nvSpPr>
        <p:spPr bwMode="auto">
          <a:xfrm>
            <a:off x="2856909" y="3160443"/>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3" name="Rectangle 32"/>
          <p:cNvSpPr/>
          <p:nvPr/>
        </p:nvSpPr>
        <p:spPr bwMode="auto">
          <a:xfrm>
            <a:off x="2856909" y="3449347"/>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4" name="Rectangle 33"/>
          <p:cNvSpPr/>
          <p:nvPr/>
        </p:nvSpPr>
        <p:spPr bwMode="auto">
          <a:xfrm>
            <a:off x="2856909" y="3738252"/>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5" name="Rectangle 34"/>
          <p:cNvSpPr/>
          <p:nvPr/>
        </p:nvSpPr>
        <p:spPr bwMode="auto">
          <a:xfrm>
            <a:off x="2856909" y="4027156"/>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6" name="Rectangle 35"/>
          <p:cNvSpPr/>
          <p:nvPr/>
        </p:nvSpPr>
        <p:spPr bwMode="auto">
          <a:xfrm>
            <a:off x="3365390" y="2064592"/>
            <a:ext cx="755726" cy="238091"/>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1050" dirty="0">
                <a:solidFill>
                  <a:schemeClr val="bg1"/>
                </a:solidFill>
              </a:rPr>
              <a:t>AMOUNT</a:t>
            </a:r>
          </a:p>
        </p:txBody>
      </p:sp>
      <p:sp>
        <p:nvSpPr>
          <p:cNvPr id="37" name="Rectangle 36"/>
          <p:cNvSpPr/>
          <p:nvPr/>
        </p:nvSpPr>
        <p:spPr bwMode="auto">
          <a:xfrm>
            <a:off x="3365390" y="2293729"/>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38" name="Rectangle 37"/>
          <p:cNvSpPr/>
          <p:nvPr/>
        </p:nvSpPr>
        <p:spPr bwMode="auto">
          <a:xfrm>
            <a:off x="3365388" y="2582633"/>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39" name="Rectangle 38"/>
          <p:cNvSpPr/>
          <p:nvPr/>
        </p:nvSpPr>
        <p:spPr bwMode="auto">
          <a:xfrm>
            <a:off x="3365388" y="2871538"/>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0" name="Rectangle 39"/>
          <p:cNvSpPr/>
          <p:nvPr/>
        </p:nvSpPr>
        <p:spPr bwMode="auto">
          <a:xfrm>
            <a:off x="3365388" y="3160443"/>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1" name="Rectangle 40"/>
          <p:cNvSpPr/>
          <p:nvPr/>
        </p:nvSpPr>
        <p:spPr bwMode="auto">
          <a:xfrm>
            <a:off x="3365388" y="3449347"/>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2" name="Rectangle 41"/>
          <p:cNvSpPr/>
          <p:nvPr/>
        </p:nvSpPr>
        <p:spPr bwMode="auto">
          <a:xfrm>
            <a:off x="3365387" y="3738252"/>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3" name="Rectangle 42"/>
          <p:cNvSpPr/>
          <p:nvPr/>
        </p:nvSpPr>
        <p:spPr bwMode="auto">
          <a:xfrm>
            <a:off x="3365387" y="4027156"/>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67" name="Rectangle 66"/>
          <p:cNvSpPr/>
          <p:nvPr/>
        </p:nvSpPr>
        <p:spPr>
          <a:xfrm>
            <a:off x="1534845" y="4003932"/>
            <a:ext cx="2586268" cy="3234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Tree>
    <p:extLst>
      <p:ext uri="{BB962C8B-B14F-4D97-AF65-F5344CB8AC3E}">
        <p14:creationId xmlns:p14="http://schemas.microsoft.com/office/powerpoint/2010/main" val="2401696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654A-4F6D-1241-9CFD-748BA4D73970}"/>
              </a:ext>
            </a:extLst>
          </p:cNvPr>
          <p:cNvSpPr>
            <a:spLocks noGrp="1"/>
          </p:cNvSpPr>
          <p:nvPr>
            <p:ph type="title"/>
          </p:nvPr>
        </p:nvSpPr>
        <p:spPr>
          <a:xfrm>
            <a:off x="511628" y="530881"/>
            <a:ext cx="11168743" cy="409606"/>
          </a:xfrm>
        </p:spPr>
        <p:txBody>
          <a:bodyPr>
            <a:noAutofit/>
          </a:bodyPr>
          <a:lstStyle/>
          <a:p>
            <a:r>
              <a:rPr lang="en-US" sz="4000" dirty="0"/>
              <a:t>Graph Stories and Metaphors</a:t>
            </a:r>
          </a:p>
        </p:txBody>
      </p:sp>
      <p:sp>
        <p:nvSpPr>
          <p:cNvPr id="4" name="Slide Number Placeholder 3">
            <a:extLst>
              <a:ext uri="{FF2B5EF4-FFF2-40B4-BE49-F238E27FC236}">
                <a16:creationId xmlns:a16="http://schemas.microsoft.com/office/drawing/2014/main" id="{1581A22D-F5DE-B246-91C2-3DEB74663235}"/>
              </a:ext>
            </a:extLst>
          </p:cNvPr>
          <p:cNvSpPr>
            <a:spLocks noGrp="1"/>
          </p:cNvSpPr>
          <p:nvPr>
            <p:ph type="sldNum" sz="quarter" idx="12"/>
          </p:nvPr>
        </p:nvSpPr>
        <p:spPr/>
        <p:txBody>
          <a:bodyPr/>
          <a:lstStyle/>
          <a:p>
            <a:fld id="{89680184-36F0-7340-B2B6-917CC4ADF00C}" type="slidenum">
              <a:rPr lang="en-US" smtClean="0"/>
              <a:t>7</a:t>
            </a:fld>
            <a:endParaRPr lang="en-US" dirty="0"/>
          </a:p>
        </p:txBody>
      </p:sp>
      <p:pic>
        <p:nvPicPr>
          <p:cNvPr id="5" name="Picture 4">
            <a:extLst>
              <a:ext uri="{FF2B5EF4-FFF2-40B4-BE49-F238E27FC236}">
                <a16:creationId xmlns:a16="http://schemas.microsoft.com/office/drawing/2014/main" id="{E08381A2-0EEF-764F-BAD6-63061EF6FC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3063" y="1788038"/>
            <a:ext cx="3784951" cy="1136032"/>
          </a:xfrm>
          <a:prstGeom prst="rect">
            <a:avLst/>
          </a:prstGeom>
        </p:spPr>
      </p:pic>
      <p:sp>
        <p:nvSpPr>
          <p:cNvPr id="6" name="TextBox 5">
            <a:extLst>
              <a:ext uri="{FF2B5EF4-FFF2-40B4-BE49-F238E27FC236}">
                <a16:creationId xmlns:a16="http://schemas.microsoft.com/office/drawing/2014/main" id="{8FE2C14F-1A2E-454B-821C-3A9D7A4AFC3E}"/>
              </a:ext>
            </a:extLst>
          </p:cNvPr>
          <p:cNvSpPr txBox="1"/>
          <p:nvPr/>
        </p:nvSpPr>
        <p:spPr>
          <a:xfrm>
            <a:off x="1686780" y="3004458"/>
            <a:ext cx="2873095" cy="595804"/>
          </a:xfrm>
          <a:prstGeom prst="rect">
            <a:avLst/>
          </a:prstGeom>
          <a:noFill/>
        </p:spPr>
        <p:txBody>
          <a:bodyPr wrap="none" rtlCol="0">
            <a:spAutoFit/>
          </a:bodyPr>
          <a:lstStyle/>
          <a:p>
            <a:pPr algn="ctr"/>
            <a:r>
              <a:rPr lang="en-US" sz="1636" b="1" dirty="0"/>
              <a:t>The Neighborhood Walk</a:t>
            </a:r>
          </a:p>
          <a:p>
            <a:pPr algn="ctr"/>
            <a:r>
              <a:rPr lang="en-US" sz="1636" dirty="0"/>
              <a:t>index free agency, performance</a:t>
            </a:r>
          </a:p>
        </p:txBody>
      </p:sp>
      <p:sp>
        <p:nvSpPr>
          <p:cNvPr id="8" name="TextBox 7">
            <a:extLst>
              <a:ext uri="{FF2B5EF4-FFF2-40B4-BE49-F238E27FC236}">
                <a16:creationId xmlns:a16="http://schemas.microsoft.com/office/drawing/2014/main" id="{F394EBFC-BC17-8047-B147-464576FE0709}"/>
              </a:ext>
            </a:extLst>
          </p:cNvPr>
          <p:cNvSpPr txBox="1"/>
          <p:nvPr/>
        </p:nvSpPr>
        <p:spPr>
          <a:xfrm>
            <a:off x="7366826" y="3102760"/>
            <a:ext cx="3021789" cy="595804"/>
          </a:xfrm>
          <a:prstGeom prst="rect">
            <a:avLst/>
          </a:prstGeom>
          <a:noFill/>
        </p:spPr>
        <p:txBody>
          <a:bodyPr wrap="none" rtlCol="0">
            <a:spAutoFit/>
          </a:bodyPr>
          <a:lstStyle/>
          <a:p>
            <a:pPr algn="ctr"/>
            <a:r>
              <a:rPr lang="en-US" sz="1636" b="1" dirty="0"/>
              <a:t>The Knowledge Triangle</a:t>
            </a:r>
          </a:p>
          <a:p>
            <a:pPr algn="ctr"/>
            <a:r>
              <a:rPr lang="en-US" sz="1636" dirty="0"/>
              <a:t>data, information and knowledge</a:t>
            </a:r>
          </a:p>
        </p:txBody>
      </p:sp>
      <p:pic>
        <p:nvPicPr>
          <p:cNvPr id="10" name="Picture 9">
            <a:extLst>
              <a:ext uri="{FF2B5EF4-FFF2-40B4-BE49-F238E27FC236}">
                <a16:creationId xmlns:a16="http://schemas.microsoft.com/office/drawing/2014/main" id="{D3FC2B73-129A-A140-87E6-B6AE6C79493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7975" y="4087416"/>
            <a:ext cx="3389532" cy="1210547"/>
          </a:xfrm>
          <a:prstGeom prst="rect">
            <a:avLst/>
          </a:prstGeom>
        </p:spPr>
      </p:pic>
      <p:sp>
        <p:nvSpPr>
          <p:cNvPr id="11" name="Rectangle 10">
            <a:extLst>
              <a:ext uri="{FF2B5EF4-FFF2-40B4-BE49-F238E27FC236}">
                <a16:creationId xmlns:a16="http://schemas.microsoft.com/office/drawing/2014/main" id="{E668195B-5478-B24A-9B86-4171375A1525}"/>
              </a:ext>
            </a:extLst>
          </p:cNvPr>
          <p:cNvSpPr/>
          <p:nvPr/>
        </p:nvSpPr>
        <p:spPr>
          <a:xfrm>
            <a:off x="1273063" y="5426401"/>
            <a:ext cx="3437032" cy="595804"/>
          </a:xfrm>
          <a:prstGeom prst="rect">
            <a:avLst/>
          </a:prstGeom>
        </p:spPr>
        <p:txBody>
          <a:bodyPr wrap="square">
            <a:spAutoFit/>
          </a:bodyPr>
          <a:lstStyle/>
          <a:p>
            <a:pPr algn="ctr"/>
            <a:r>
              <a:rPr lang="en-US" sz="1636" b="1" dirty="0"/>
              <a:t>The Open World Assumption</a:t>
            </a:r>
          </a:p>
          <a:p>
            <a:pPr algn="ctr"/>
            <a:r>
              <a:rPr lang="en-US" sz="1636" dirty="0"/>
              <a:t>graph integration, agility</a:t>
            </a:r>
          </a:p>
        </p:txBody>
      </p:sp>
      <p:sp>
        <p:nvSpPr>
          <p:cNvPr id="12" name="Rectangle 11">
            <a:extLst>
              <a:ext uri="{FF2B5EF4-FFF2-40B4-BE49-F238E27FC236}">
                <a16:creationId xmlns:a16="http://schemas.microsoft.com/office/drawing/2014/main" id="{A23FBB37-F8C9-EE40-B87E-65CACBEECE78}"/>
              </a:ext>
            </a:extLst>
          </p:cNvPr>
          <p:cNvSpPr/>
          <p:nvPr/>
        </p:nvSpPr>
        <p:spPr>
          <a:xfrm>
            <a:off x="6511248" y="5427621"/>
            <a:ext cx="3947543" cy="847540"/>
          </a:xfrm>
          <a:prstGeom prst="rect">
            <a:avLst/>
          </a:prstGeom>
        </p:spPr>
        <p:txBody>
          <a:bodyPr wrap="square">
            <a:spAutoFit/>
          </a:bodyPr>
          <a:lstStyle/>
          <a:p>
            <a:pPr algn="ctr"/>
            <a:r>
              <a:rPr lang="en-US" sz="1636" b="1" dirty="0"/>
              <a:t>The Jenga Tower</a:t>
            </a:r>
          </a:p>
          <a:p>
            <a:pPr algn="ctr"/>
            <a:r>
              <a:rPr lang="en-US" sz="1636" dirty="0"/>
              <a:t>the resilience of graphs to change</a:t>
            </a:r>
          </a:p>
          <a:p>
            <a:pPr algn="ctr"/>
            <a:endParaRPr lang="en-US" sz="1636" dirty="0"/>
          </a:p>
        </p:txBody>
      </p:sp>
      <p:pic>
        <p:nvPicPr>
          <p:cNvPr id="13" name="Picture 12">
            <a:extLst>
              <a:ext uri="{FF2B5EF4-FFF2-40B4-BE49-F238E27FC236}">
                <a16:creationId xmlns:a16="http://schemas.microsoft.com/office/drawing/2014/main" id="{45184566-7908-7C42-8BFF-5FB724C7EDC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17368" y="3852976"/>
            <a:ext cx="1422804" cy="1574644"/>
          </a:xfrm>
          <a:prstGeom prst="rect">
            <a:avLst/>
          </a:prstGeom>
        </p:spPr>
      </p:pic>
      <p:pic>
        <p:nvPicPr>
          <p:cNvPr id="18" name="Picture 17">
            <a:extLst>
              <a:ext uri="{FF2B5EF4-FFF2-40B4-BE49-F238E27FC236}">
                <a16:creationId xmlns:a16="http://schemas.microsoft.com/office/drawing/2014/main" id="{A523C330-1FBD-0E41-8BFD-CC2F6DD98FFA}"/>
              </a:ext>
            </a:extLst>
          </p:cNvPr>
          <p:cNvPicPr>
            <a:picLocks noChangeAspect="1"/>
          </p:cNvPicPr>
          <p:nvPr/>
        </p:nvPicPr>
        <p:blipFill>
          <a:blip r:embed="rId5"/>
          <a:stretch>
            <a:fillRect/>
          </a:stretch>
        </p:blipFill>
        <p:spPr>
          <a:xfrm>
            <a:off x="7917368" y="1600212"/>
            <a:ext cx="1896341" cy="1549977"/>
          </a:xfrm>
          <a:prstGeom prst="rect">
            <a:avLst/>
          </a:prstGeom>
        </p:spPr>
      </p:pic>
    </p:spTree>
    <p:extLst>
      <p:ext uri="{BB962C8B-B14F-4D97-AF65-F5344CB8AC3E}">
        <p14:creationId xmlns:p14="http://schemas.microsoft.com/office/powerpoint/2010/main" val="3313734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 you get to your neighbor’s house?</a:t>
            </a:r>
          </a:p>
        </p:txBody>
      </p:sp>
      <p:sp>
        <p:nvSpPr>
          <p:cNvPr id="3" name="Text Placeholder 2"/>
          <p:cNvSpPr>
            <a:spLocks noGrp="1"/>
          </p:cNvSpPr>
          <p:nvPr>
            <p:ph type="body" idx="1"/>
          </p:nvPr>
        </p:nvSpPr>
        <p:spPr>
          <a:xfrm>
            <a:off x="1098066" y="4320719"/>
            <a:ext cx="9786300" cy="1712832"/>
          </a:xfrm>
        </p:spPr>
        <p:txBody>
          <a:bodyPr>
            <a:noAutofit/>
          </a:bodyPr>
          <a:lstStyle/>
          <a:p>
            <a:pPr marL="311719" indent="-311719">
              <a:buSzPct val="120000"/>
              <a:buFont typeface="Arial" charset="0"/>
              <a:buChar char="•"/>
            </a:pPr>
            <a:r>
              <a:rPr lang="en-US" sz="2000" dirty="0"/>
              <a:t>You walk out your door, </a:t>
            </a:r>
            <a:r>
              <a:rPr lang="en-US" sz="2000" b="1" dirty="0"/>
              <a:t>point</a:t>
            </a:r>
            <a:r>
              <a:rPr lang="en-US" sz="2000" dirty="0"/>
              <a:t> to house, walk directly to the house</a:t>
            </a:r>
          </a:p>
          <a:p>
            <a:pPr marL="311719" indent="-311719">
              <a:buSzPct val="120000"/>
              <a:buFont typeface="Arial" charset="0"/>
              <a:buChar char="•"/>
            </a:pPr>
            <a:r>
              <a:rPr lang="en-US" sz="2000" dirty="0"/>
              <a:t>Your houses are “Adjacent” so getting there is a direct “hop”</a:t>
            </a:r>
          </a:p>
          <a:p>
            <a:pPr marL="311719" indent="-311719">
              <a:buSzPct val="120000"/>
              <a:buFont typeface="Arial" charset="0"/>
              <a:buChar char="•"/>
            </a:pPr>
            <a:r>
              <a:rPr lang="en-US" sz="2000" dirty="0"/>
              <a:t>You don’t need to consult anyone else about how to get to a neighbor’s house because you have the right pointer</a:t>
            </a:r>
          </a:p>
          <a:p>
            <a:pPr marL="311719" indent="-311719">
              <a:buSzPct val="120000"/>
              <a:buFont typeface="Arial" charset="0"/>
              <a:buChar char="•"/>
            </a:pPr>
            <a:r>
              <a:rPr lang="en-US" sz="2000" dirty="0"/>
              <a:t>Relationships pointers are created at data </a:t>
            </a:r>
            <a:r>
              <a:rPr lang="en-US" sz="2000" b="1" dirty="0"/>
              <a:t>load</a:t>
            </a:r>
            <a:r>
              <a:rPr lang="en-US" sz="2000" dirty="0"/>
              <a:t> time, not at query time</a:t>
            </a:r>
          </a:p>
        </p:txBody>
      </p:sp>
      <p:sp>
        <p:nvSpPr>
          <p:cNvPr id="4" name="Slide Number Placeholder 3"/>
          <p:cNvSpPr>
            <a:spLocks noGrp="1"/>
          </p:cNvSpPr>
          <p:nvPr>
            <p:ph type="sldNum" idx="12"/>
          </p:nvPr>
        </p:nvSpPr>
        <p:spPr/>
        <p:txBody>
          <a:bodyPr/>
          <a:lstStyle/>
          <a:p>
            <a:fld id="{00000000-1234-1234-1234-123412341234}" type="slidenum">
              <a:rPr lang="en" smtClean="0"/>
              <a:pPr/>
              <a:t>8</a:t>
            </a:fld>
            <a:endParaRPr lang="en"/>
          </a:p>
        </p:txBody>
      </p:sp>
      <p:pic>
        <p:nvPicPr>
          <p:cNvPr id="5" name="Picture 4"/>
          <p:cNvPicPr>
            <a:picLocks noChangeAspect="1"/>
          </p:cNvPicPr>
          <p:nvPr/>
        </p:nvPicPr>
        <p:blipFill>
          <a:blip r:embed="rId3"/>
          <a:stretch>
            <a:fillRect/>
          </a:stretch>
        </p:blipFill>
        <p:spPr>
          <a:xfrm>
            <a:off x="7131908" y="1908020"/>
            <a:ext cx="1897750" cy="1776293"/>
          </a:xfrm>
          <a:prstGeom prst="rect">
            <a:avLst/>
          </a:prstGeom>
        </p:spPr>
      </p:pic>
      <p:pic>
        <p:nvPicPr>
          <p:cNvPr id="6" name="Picture 5"/>
          <p:cNvPicPr>
            <a:picLocks noChangeAspect="1"/>
          </p:cNvPicPr>
          <p:nvPr/>
        </p:nvPicPr>
        <p:blipFill>
          <a:blip r:embed="rId4"/>
          <a:stretch>
            <a:fillRect/>
          </a:stretch>
        </p:blipFill>
        <p:spPr>
          <a:xfrm>
            <a:off x="2354573" y="1908021"/>
            <a:ext cx="2341839" cy="1894923"/>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0602701">
            <a:off x="4787090" y="3066628"/>
            <a:ext cx="2408252" cy="985795"/>
          </a:xfrm>
          <a:prstGeom prst="rect">
            <a:avLst/>
          </a:prstGeom>
        </p:spPr>
      </p:pic>
      <p:sp>
        <p:nvSpPr>
          <p:cNvPr id="7" name="TextBox 6">
            <a:extLst>
              <a:ext uri="{FF2B5EF4-FFF2-40B4-BE49-F238E27FC236}">
                <a16:creationId xmlns:a16="http://schemas.microsoft.com/office/drawing/2014/main" id="{5D35D3E7-4F9C-B44A-8906-8DA3AA723265}"/>
              </a:ext>
            </a:extLst>
          </p:cNvPr>
          <p:cNvSpPr txBox="1"/>
          <p:nvPr/>
        </p:nvSpPr>
        <p:spPr>
          <a:xfrm>
            <a:off x="8277101" y="5984902"/>
            <a:ext cx="2290692" cy="369332"/>
          </a:xfrm>
          <a:prstGeom prst="rect">
            <a:avLst/>
          </a:prstGeom>
          <a:noFill/>
        </p:spPr>
        <p:txBody>
          <a:bodyPr wrap="none" rtlCol="0">
            <a:spAutoFit/>
          </a:bodyPr>
          <a:lstStyle/>
          <a:p>
            <a:r>
              <a:rPr lang="en-US" dirty="0"/>
              <a:t>Walk time: 30 seconds</a:t>
            </a:r>
          </a:p>
        </p:txBody>
      </p:sp>
    </p:spTree>
    <p:extLst>
      <p:ext uri="{BB962C8B-B14F-4D97-AF65-F5344CB8AC3E}">
        <p14:creationId xmlns:p14="http://schemas.microsoft.com/office/powerpoint/2010/main" val="1758632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Logical Graph Model</a:t>
            </a:r>
          </a:p>
        </p:txBody>
      </p:sp>
      <p:sp>
        <p:nvSpPr>
          <p:cNvPr id="3" name="Text Placeholder 2"/>
          <p:cNvSpPr>
            <a:spLocks noGrp="1"/>
          </p:cNvSpPr>
          <p:nvPr>
            <p:ph idx="1"/>
          </p:nvPr>
        </p:nvSpPr>
        <p:spPr>
          <a:xfrm>
            <a:off x="451944" y="3436354"/>
            <a:ext cx="11288111" cy="2652414"/>
          </a:xfrm>
        </p:spPr>
        <p:txBody>
          <a:bodyPr vert="horz" wrap="square" lIns="62335" tIns="62335" rIns="62335" bIns="62335" rtlCol="0" anchor="t" anchorCtr="0">
            <a:noAutofit/>
          </a:bodyPr>
          <a:lstStyle/>
          <a:p>
            <a:pPr marL="311719" indent="-311719">
              <a:buSzPct val="120000"/>
              <a:buFont typeface="Arial" charset="0"/>
              <a:buChar char="•"/>
            </a:pPr>
            <a:r>
              <a:rPr lang="en-US" sz="2454" dirty="0"/>
              <a:t>If two physical items are related, they have a relationships arc between them, and we model it like the above</a:t>
            </a:r>
          </a:p>
          <a:p>
            <a:pPr marL="311719" indent="-311719">
              <a:buSzPct val="120000"/>
              <a:buFont typeface="Arial" charset="0"/>
              <a:buChar char="•"/>
            </a:pPr>
            <a:r>
              <a:rPr lang="en-US" sz="2454" dirty="0"/>
              <a:t>We build a “logical” data model that has this link</a:t>
            </a:r>
          </a:p>
          <a:p>
            <a:pPr marL="311719" indent="-311719">
              <a:buSzPct val="120000"/>
              <a:buFont typeface="Arial" charset="0"/>
              <a:buChar char="•"/>
            </a:pPr>
            <a:r>
              <a:rPr lang="en-US" sz="2454" dirty="0"/>
              <a:t>In a native graph, the vertexes are loaded into memory and then the physical memory addresses of each link is also reflected in each of the nodes</a:t>
            </a:r>
          </a:p>
          <a:p>
            <a:pPr marL="311719" indent="-311719">
              <a:buSzPct val="120000"/>
              <a:buFont typeface="Arial" charset="0"/>
              <a:buChar char="•"/>
            </a:pPr>
            <a:endParaRPr lang="en-US" sz="2454" dirty="0"/>
          </a:p>
        </p:txBody>
      </p:sp>
      <p:sp>
        <p:nvSpPr>
          <p:cNvPr id="4" name="Slide Number Placeholder 3"/>
          <p:cNvSpPr>
            <a:spLocks noGrp="1"/>
          </p:cNvSpPr>
          <p:nvPr>
            <p:ph type="sldNum" sz="quarter" idx="12"/>
          </p:nvPr>
        </p:nvSpPr>
        <p:spPr/>
        <p:txBody>
          <a:bodyPr/>
          <a:lstStyle/>
          <a:p>
            <a:fld id="{00000000-1234-1234-1234-123412341234}" type="slidenum">
              <a:rPr lang="en" smtClean="0"/>
              <a:pPr/>
              <a:t>9</a:t>
            </a:fld>
            <a:endParaRPr lang="en"/>
          </a:p>
        </p:txBody>
      </p:sp>
      <p:sp>
        <p:nvSpPr>
          <p:cNvPr id="5" name="Oval 4"/>
          <p:cNvSpPr/>
          <p:nvPr/>
        </p:nvSpPr>
        <p:spPr>
          <a:xfrm>
            <a:off x="2565070" y="1937344"/>
            <a:ext cx="1778944" cy="61171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27" b="1" dirty="0"/>
              <a:t>Dan</a:t>
            </a:r>
          </a:p>
        </p:txBody>
      </p:sp>
      <p:sp>
        <p:nvSpPr>
          <p:cNvPr id="7" name="Oval 6"/>
          <p:cNvSpPr/>
          <p:nvPr/>
        </p:nvSpPr>
        <p:spPr>
          <a:xfrm>
            <a:off x="7958400" y="1937421"/>
            <a:ext cx="1658920" cy="61171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27" b="1" dirty="0"/>
              <a:t>Ann</a:t>
            </a:r>
          </a:p>
        </p:txBody>
      </p:sp>
      <p:cxnSp>
        <p:nvCxnSpPr>
          <p:cNvPr id="9" name="Straight Arrow Connector 8"/>
          <p:cNvCxnSpPr>
            <a:cxnSpLocks/>
            <a:stCxn id="5" idx="6"/>
            <a:endCxn id="7" idx="2"/>
          </p:cNvCxnSpPr>
          <p:nvPr/>
        </p:nvCxnSpPr>
        <p:spPr>
          <a:xfrm>
            <a:off x="4344014" y="2243203"/>
            <a:ext cx="3614386" cy="77"/>
          </a:xfrm>
          <a:prstGeom prst="straightConnector1">
            <a:avLst/>
          </a:prstGeom>
          <a:ln w="762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EFB11F5-A063-9142-B520-140C914494D1}"/>
              </a:ext>
            </a:extLst>
          </p:cNvPr>
          <p:cNvSpPr txBox="1"/>
          <p:nvPr/>
        </p:nvSpPr>
        <p:spPr>
          <a:xfrm>
            <a:off x="5117911" y="1779570"/>
            <a:ext cx="2066591" cy="461665"/>
          </a:xfrm>
          <a:prstGeom prst="rect">
            <a:avLst/>
          </a:prstGeom>
          <a:noFill/>
        </p:spPr>
        <p:txBody>
          <a:bodyPr wrap="none" rtlCol="0">
            <a:spAutoFit/>
          </a:bodyPr>
          <a:lstStyle/>
          <a:p>
            <a:pPr algn="ctr"/>
            <a:r>
              <a:rPr lang="en-US" sz="2400" b="1" dirty="0"/>
              <a:t>NEIGHBOR_OF</a:t>
            </a:r>
          </a:p>
        </p:txBody>
      </p:sp>
    </p:spTree>
    <p:extLst>
      <p:ext uri="{BB962C8B-B14F-4D97-AF65-F5344CB8AC3E}">
        <p14:creationId xmlns:p14="http://schemas.microsoft.com/office/powerpoint/2010/main" val="3042753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ph-Ten-Slides.potx" id="{0AE0BDF8-842B-FC4A-9501-9A501391D91C}" vid="{8AE27589-27BC-1644-B147-FFB990237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Graphs-in-20-minutes</Template>
  <TotalTime>16249</TotalTime>
  <Words>2363</Words>
  <Application>Microsoft Macintosh PowerPoint</Application>
  <PresentationFormat>Widescreen</PresentationFormat>
  <Paragraphs>312</Paragraphs>
  <Slides>25</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Apple Chancery</vt:lpstr>
      <vt:lpstr>Arial</vt:lpstr>
      <vt:lpstr>Arial Narrow</vt:lpstr>
      <vt:lpstr>Calibri</vt:lpstr>
      <vt:lpstr>Office Theme</vt:lpstr>
      <vt:lpstr>Introduction to Graph Technologies</vt:lpstr>
      <vt:lpstr>Hello, my name is </vt:lpstr>
      <vt:lpstr>Slides Available</vt:lpstr>
      <vt:lpstr>Graph Databases are HOT!</vt:lpstr>
      <vt:lpstr>Six database architectures</vt:lpstr>
      <vt:lpstr>Relational vs. Graph</vt:lpstr>
      <vt:lpstr>Graph Stories and Metaphors</vt:lpstr>
      <vt:lpstr>How do you get to your neighbor’s house?</vt:lpstr>
      <vt:lpstr>Logical Graph Model</vt:lpstr>
      <vt:lpstr>Relational Database Use Indexes</vt:lpstr>
      <vt:lpstr>Graphs and the “Open World” Assumption</vt:lpstr>
      <vt:lpstr>The Knowledge Triangle</vt:lpstr>
      <vt:lpstr>From Raw Data to Wisdom</vt:lpstr>
      <vt:lpstr>Our Brains are Graphs</vt:lpstr>
      <vt:lpstr>PowerPoint Presentation</vt:lpstr>
      <vt:lpstr>How does a small change impact the stability of your queries?</vt:lpstr>
      <vt:lpstr>When to use a graph database</vt:lpstr>
      <vt:lpstr>The Deep Learning Bartender</vt:lpstr>
      <vt:lpstr>Explainable AI Models are Graphs</vt:lpstr>
      <vt:lpstr>What is the Value of Connected Data?</vt:lpstr>
      <vt:lpstr>NLP Processed Documents are Graphs</vt:lpstr>
      <vt:lpstr>Medical Vocabularies are Graphs (UMLS)</vt:lpstr>
      <vt:lpstr>Sample Graph Traversal Patterns</vt:lpstr>
      <vt:lpstr>Suggested Research Topics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Databases</dc:title>
  <dc:creator>Microsoft Office User</dc:creator>
  <cp:lastModifiedBy>McCreary, Dan G</cp:lastModifiedBy>
  <cp:revision>42</cp:revision>
  <dcterms:created xsi:type="dcterms:W3CDTF">2018-03-15T20:45:37Z</dcterms:created>
  <dcterms:modified xsi:type="dcterms:W3CDTF">2020-04-07T22:35:30Z</dcterms:modified>
</cp:coreProperties>
</file>